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2" r:id="rId2"/>
    <p:sldId id="268" r:id="rId3"/>
    <p:sldId id="269"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p:cViewPr varScale="1">
        <p:scale>
          <a:sx n="77" d="100"/>
          <a:sy n="77" d="100"/>
        </p:scale>
        <p:origin x="3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07213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86452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56215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20468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282442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5E2FF5-C8BF-3841-8710-F9E96F910E45}"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44170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5E2FF5-C8BF-3841-8710-F9E96F910E45}" type="datetimeFigureOut">
              <a:rPr lang="en-US" smtClean="0"/>
              <a:t>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57062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5E2FF5-C8BF-3841-8710-F9E96F910E45}" type="datetimeFigureOut">
              <a:rPr lang="en-US" smtClean="0"/>
              <a:t>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233133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E2FF5-C8BF-3841-8710-F9E96F910E45}" type="datetimeFigureOut">
              <a:rPr lang="en-US" smtClean="0"/>
              <a:t>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76303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55E2FF5-C8BF-3841-8710-F9E96F910E45}"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250668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55E2FF5-C8BF-3841-8710-F9E96F910E45}"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70484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55E2FF5-C8BF-3841-8710-F9E96F910E45}" type="datetimeFigureOut">
              <a:rPr lang="en-US" smtClean="0"/>
              <a:t>2/8/24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773989C-DF8F-2D43-A961-BA980E6DFC8B}" type="slidenum">
              <a:rPr lang="en-US" smtClean="0"/>
              <a:t>‹#›</a:t>
            </a:fld>
            <a:endParaRPr lang="en-US"/>
          </a:p>
        </p:txBody>
      </p:sp>
    </p:spTree>
    <p:extLst>
      <p:ext uri="{BB962C8B-B14F-4D97-AF65-F5344CB8AC3E}">
        <p14:creationId xmlns:p14="http://schemas.microsoft.com/office/powerpoint/2010/main" val="3207214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eric.org.uk/"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379FA-34A6-921C-3FC6-AA5B59BEF43E}"/>
              </a:ext>
            </a:extLst>
          </p:cNvPr>
          <p:cNvPicPr>
            <a:picLocks noChangeAspect="1"/>
          </p:cNvPicPr>
          <p:nvPr/>
        </p:nvPicPr>
        <p:blipFill>
          <a:blip r:embed="rId2"/>
          <a:stretch>
            <a:fillRect/>
          </a:stretch>
        </p:blipFill>
        <p:spPr>
          <a:xfrm>
            <a:off x="0" y="0"/>
            <a:ext cx="6858000" cy="9906000"/>
          </a:xfrm>
          <a:prstGeom prst="rect">
            <a:avLst/>
          </a:prstGeom>
        </p:spPr>
      </p:pic>
      <p:pic>
        <p:nvPicPr>
          <p:cNvPr id="4" name="Picture 3">
            <a:extLst>
              <a:ext uri="{FF2B5EF4-FFF2-40B4-BE49-F238E27FC236}">
                <a16:creationId xmlns:a16="http://schemas.microsoft.com/office/drawing/2014/main" id="{6C1DF0A5-FED9-8B46-0DA8-4320A8AD4FAE}"/>
              </a:ext>
            </a:extLst>
          </p:cNvPr>
          <p:cNvPicPr>
            <a:picLocks noChangeAspect="1"/>
          </p:cNvPicPr>
          <p:nvPr/>
        </p:nvPicPr>
        <p:blipFill>
          <a:blip r:embed="rId3"/>
          <a:stretch>
            <a:fillRect/>
          </a:stretch>
        </p:blipFill>
        <p:spPr>
          <a:xfrm>
            <a:off x="2549473" y="549383"/>
            <a:ext cx="4127500" cy="1346200"/>
          </a:xfrm>
          <a:prstGeom prst="rect">
            <a:avLst/>
          </a:prstGeom>
        </p:spPr>
      </p:pic>
      <p:sp>
        <p:nvSpPr>
          <p:cNvPr id="9" name="TextBox 8">
            <a:extLst>
              <a:ext uri="{FF2B5EF4-FFF2-40B4-BE49-F238E27FC236}">
                <a16:creationId xmlns:a16="http://schemas.microsoft.com/office/drawing/2014/main" id="{2BB118AF-9B3D-D8ED-DD86-583B85284826}"/>
              </a:ext>
            </a:extLst>
          </p:cNvPr>
          <p:cNvSpPr txBox="1"/>
          <p:nvPr/>
        </p:nvSpPr>
        <p:spPr>
          <a:xfrm>
            <a:off x="316553" y="2168373"/>
            <a:ext cx="6243273" cy="4355038"/>
          </a:xfrm>
          <a:prstGeom prst="rect">
            <a:avLst/>
          </a:prstGeom>
          <a:noFill/>
        </p:spPr>
        <p:txBody>
          <a:bodyPr wrap="square" rtlCol="0">
            <a:spAutoFit/>
          </a:bodyPr>
          <a:lstStyle/>
          <a:p>
            <a:pPr rtl="0">
              <a:spcBef>
                <a:spcPts val="1400"/>
              </a:spcBef>
              <a:spcAft>
                <a:spcPts val="0"/>
              </a:spcAft>
            </a:pPr>
            <a:r>
              <a:rPr lang="en-GB" sz="1400" b="0" i="0" u="none" strike="noStrike" dirty="0">
                <a:solidFill>
                  <a:srgbClr val="000000"/>
                </a:solidFill>
                <a:effectLst/>
                <a:latin typeface="DR Agu Sans Regular" pitchFamily="2" charset="0"/>
              </a:rPr>
              <a:t>Supporting your child to use the toilet away from home is an exciting step on their potty training journey. For the first few days of not wearing a nappy however, it will help to stay at home if you can. This will make it easier for your child to focus on what you’re helping them to learn. </a:t>
            </a:r>
          </a:p>
          <a:p>
            <a:pPr rtl="0">
              <a:spcBef>
                <a:spcPts val="1400"/>
              </a:spcBef>
              <a:spcAft>
                <a:spcPts val="0"/>
              </a:spcAft>
            </a:pPr>
            <a:r>
              <a:rPr lang="en-GB" sz="1400" b="0" i="0" u="none" strike="noStrike" dirty="0">
                <a:solidFill>
                  <a:srgbClr val="000000"/>
                </a:solidFill>
                <a:effectLst/>
                <a:latin typeface="DR Agu Sans Regular" pitchFamily="2" charset="0"/>
              </a:rPr>
              <a:t>Once you’re ready to get out and about, here are some tips to prepare your child and make nappy free trips easier to manage: </a:t>
            </a:r>
          </a:p>
          <a:p>
            <a:pPr rtl="0">
              <a:spcBef>
                <a:spcPts val="1400"/>
              </a:spcBef>
              <a:spcAft>
                <a:spcPts val="0"/>
              </a:spcAft>
            </a:pPr>
            <a:r>
              <a:rPr lang="en-GB" sz="1600" dirty="0">
                <a:solidFill>
                  <a:srgbClr val="000000"/>
                </a:solidFill>
                <a:latin typeface="Grilled Cheese BTN Pro Regular" pitchFamily="2" charset="0"/>
              </a:rPr>
              <a:t>Make a plan</a:t>
            </a:r>
            <a:endParaRPr lang="en-GB" sz="1600" b="0" dirty="0">
              <a:effectLst/>
              <a:latin typeface="Grilled Cheese BTN Pro Regular" pitchFamily="2" charset="0"/>
            </a:endParaRP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Keep the first trips out short and to places you know well. Choose somewhere that has easy to access toilets nearby.   </a:t>
            </a: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Talk to your child about the new experiences they will have. Explain how things such as the flush and taps at the supermarket or park might work differently from the one at home or nursery for example. </a:t>
            </a:r>
          </a:p>
          <a:p>
            <a:pPr marL="285750" indent="-285750" rtl="0" fontAlgn="base">
              <a:spcBef>
                <a:spcPts val="0"/>
              </a:spcBef>
              <a:spcAft>
                <a:spcPts val="1400"/>
              </a:spcAft>
              <a:buFont typeface="Arial" panose="020B0604020202020204" pitchFamily="34" charset="0"/>
              <a:buChar char="•"/>
            </a:pPr>
            <a:r>
              <a:rPr lang="en-GB" sz="1400" b="0" i="0" u="none" strike="noStrike" dirty="0">
                <a:solidFill>
                  <a:srgbClr val="000000"/>
                </a:solidFill>
                <a:effectLst/>
                <a:latin typeface="DR Agu Sans Regular" pitchFamily="2" charset="0"/>
              </a:rPr>
              <a:t>Hand dryers, especially the ones that start automatically, can sometimes frighten little children. Help your child get used to hearing them go off when you are using public toilets. </a:t>
            </a:r>
            <a:br>
              <a:rPr lang="en-GB" sz="1400" dirty="0">
                <a:latin typeface="DR Agu Sans Regular" pitchFamily="2" charset="0"/>
              </a:rPr>
            </a:br>
            <a:endParaRPr lang="en-US" sz="1400" dirty="0">
              <a:latin typeface="DR Agu Sans Regular" pitchFamily="2" charset="0"/>
            </a:endParaRPr>
          </a:p>
          <a:p>
            <a:pPr marL="285750" indent="-285750" rtl="0" fontAlgn="base">
              <a:spcBef>
                <a:spcPts val="0"/>
              </a:spcBef>
              <a:spcAft>
                <a:spcPts val="0"/>
              </a:spcAft>
              <a:buFont typeface="Arial" panose="020B0604020202020204" pitchFamily="34" charset="0"/>
              <a:buChar char="•"/>
            </a:pPr>
            <a:endParaRPr lang="en-GB" sz="1400" b="0" i="0" u="none" strike="noStrike" dirty="0">
              <a:solidFill>
                <a:srgbClr val="000000"/>
              </a:solidFill>
              <a:effectLst/>
              <a:latin typeface="DR Agu Sans Regular" pitchFamily="2" charset="0"/>
            </a:endParaRPr>
          </a:p>
        </p:txBody>
      </p:sp>
      <p:sp>
        <p:nvSpPr>
          <p:cNvPr id="10" name="TextBox 9">
            <a:extLst>
              <a:ext uri="{FF2B5EF4-FFF2-40B4-BE49-F238E27FC236}">
                <a16:creationId xmlns:a16="http://schemas.microsoft.com/office/drawing/2014/main" id="{08A45523-3F20-37E6-ECAA-152AB07FA8BC}"/>
              </a:ext>
            </a:extLst>
          </p:cNvPr>
          <p:cNvSpPr txBox="1"/>
          <p:nvPr/>
        </p:nvSpPr>
        <p:spPr>
          <a:xfrm>
            <a:off x="298175" y="5921256"/>
            <a:ext cx="4227110" cy="1446550"/>
          </a:xfrm>
          <a:prstGeom prst="rect">
            <a:avLst/>
          </a:prstGeom>
          <a:noFill/>
        </p:spPr>
        <p:txBody>
          <a:bodyPr wrap="square" rtlCol="0">
            <a:spAutoFit/>
          </a:bodyPr>
          <a:lstStyle/>
          <a:p>
            <a:r>
              <a:rPr lang="en-US" sz="1600" dirty="0">
                <a:latin typeface="Grilled Cheese BTN Pro Regular" pitchFamily="2" charset="0"/>
              </a:rPr>
              <a:t>Go prepared</a:t>
            </a:r>
          </a:p>
          <a:p>
            <a:pPr marL="285750" indent="-285750">
              <a:buFont typeface="Arial" panose="020B0604020202020204" pitchFamily="34" charset="0"/>
              <a:buChar char="•"/>
            </a:pPr>
            <a:r>
              <a:rPr lang="en-GB" sz="1400" b="0" i="0" u="none" strike="noStrike" dirty="0">
                <a:solidFill>
                  <a:srgbClr val="000000"/>
                </a:solidFill>
                <a:effectLst/>
                <a:latin typeface="DR Agu Sans Regular" pitchFamily="2" charset="0"/>
              </a:rPr>
              <a:t>You don’t need to buy lots of new accessories, but a travel potty and washable car seat cover can come in handy. Some parents choose to take their toilet training seat from home. </a:t>
            </a:r>
          </a:p>
          <a:p>
            <a:pPr marL="285750" indent="-285750">
              <a:buFont typeface="Arial" panose="020B0604020202020204" pitchFamily="34" charset="0"/>
              <a:buChar char="•"/>
            </a:pPr>
            <a:endParaRPr lang="en-US" sz="1600" dirty="0">
              <a:latin typeface="Grilled Cheese BTN Pro Regular" pitchFamily="2" charset="0"/>
            </a:endParaRPr>
          </a:p>
        </p:txBody>
      </p:sp>
      <p:sp>
        <p:nvSpPr>
          <p:cNvPr id="11" name="TextBox 10">
            <a:extLst>
              <a:ext uri="{FF2B5EF4-FFF2-40B4-BE49-F238E27FC236}">
                <a16:creationId xmlns:a16="http://schemas.microsoft.com/office/drawing/2014/main" id="{FB9E7F1F-F804-BDB6-6B28-6AB182A35BBF}"/>
              </a:ext>
            </a:extLst>
          </p:cNvPr>
          <p:cNvSpPr txBox="1"/>
          <p:nvPr/>
        </p:nvSpPr>
        <p:spPr>
          <a:xfrm>
            <a:off x="3070600" y="620857"/>
            <a:ext cx="3335309" cy="1338828"/>
          </a:xfrm>
          <a:prstGeom prst="rect">
            <a:avLst/>
          </a:prstGeom>
          <a:noFill/>
        </p:spPr>
        <p:txBody>
          <a:bodyPr wrap="square" rtlCol="0">
            <a:spAutoFit/>
          </a:bodyPr>
          <a:lstStyle/>
          <a:p>
            <a:pPr algn="ctr"/>
            <a:r>
              <a:rPr lang="en-US" sz="2700" dirty="0">
                <a:solidFill>
                  <a:schemeClr val="bg1"/>
                </a:solidFill>
                <a:latin typeface="GrilledCheese BTN" panose="020B0604060402040206" pitchFamily="34" charset="0"/>
              </a:rPr>
              <a:t>12 Tips for Potty Training Out and About</a:t>
            </a:r>
          </a:p>
        </p:txBody>
      </p:sp>
      <p:pic>
        <p:nvPicPr>
          <p:cNvPr id="12" name="Picture 11">
            <a:extLst>
              <a:ext uri="{FF2B5EF4-FFF2-40B4-BE49-F238E27FC236}">
                <a16:creationId xmlns:a16="http://schemas.microsoft.com/office/drawing/2014/main" id="{32121437-A158-0129-FBA9-A9DD2E5BC526}"/>
              </a:ext>
            </a:extLst>
          </p:cNvPr>
          <p:cNvPicPr>
            <a:picLocks noChangeAspect="1"/>
          </p:cNvPicPr>
          <p:nvPr/>
        </p:nvPicPr>
        <p:blipFill>
          <a:blip r:embed="rId4"/>
          <a:stretch>
            <a:fillRect/>
          </a:stretch>
        </p:blipFill>
        <p:spPr>
          <a:xfrm>
            <a:off x="4083380" y="6338633"/>
            <a:ext cx="2774619" cy="3567367"/>
          </a:xfrm>
          <a:prstGeom prst="rect">
            <a:avLst/>
          </a:prstGeom>
        </p:spPr>
      </p:pic>
      <p:sp>
        <p:nvSpPr>
          <p:cNvPr id="16" name="TextBox 15">
            <a:extLst>
              <a:ext uri="{FF2B5EF4-FFF2-40B4-BE49-F238E27FC236}">
                <a16:creationId xmlns:a16="http://schemas.microsoft.com/office/drawing/2014/main" id="{B90D2A83-C9FD-BA97-9AE4-E12FE740C794}"/>
              </a:ext>
            </a:extLst>
          </p:cNvPr>
          <p:cNvSpPr txBox="1"/>
          <p:nvPr/>
        </p:nvSpPr>
        <p:spPr>
          <a:xfrm>
            <a:off x="1713516" y="9048472"/>
            <a:ext cx="3195764" cy="553998"/>
          </a:xfrm>
          <a:prstGeom prst="rect">
            <a:avLst/>
          </a:prstGeom>
          <a:noFill/>
        </p:spPr>
        <p:txBody>
          <a:bodyPr wrap="square" rtlCol="0">
            <a:spAutoFit/>
          </a:bodyPr>
          <a:lstStyle/>
          <a:p>
            <a:pPr algn="ctr"/>
            <a:r>
              <a:rPr lang="en-US" sz="1500" dirty="0">
                <a:solidFill>
                  <a:schemeClr val="bg1"/>
                </a:solidFill>
                <a:latin typeface="DR Agu Sans Regular" pitchFamily="2" charset="0"/>
              </a:rPr>
              <a:t>For more resources,</a:t>
            </a:r>
          </a:p>
          <a:p>
            <a:pPr algn="ctr"/>
            <a:r>
              <a:rPr lang="en-US" sz="1500" dirty="0">
                <a:solidFill>
                  <a:schemeClr val="bg1"/>
                </a:solidFill>
                <a:latin typeface="DR Agu Sans Regular" pitchFamily="2" charset="0"/>
              </a:rPr>
              <a:t>go to </a:t>
            </a:r>
            <a:r>
              <a:rPr lang="en-US" sz="1500" dirty="0" err="1">
                <a:solidFill>
                  <a:schemeClr val="bg1"/>
                </a:solidFill>
                <a:latin typeface="GrilledCheese BTN" panose="020B0604060402040206" pitchFamily="34" charset="0"/>
              </a:rPr>
              <a:t>bingbunny.com</a:t>
            </a:r>
            <a:endParaRPr lang="en-US" sz="1500" dirty="0">
              <a:solidFill>
                <a:schemeClr val="bg1"/>
              </a:solidFill>
              <a:latin typeface="GrilledCheese BTN" panose="020B0604060402040206" pitchFamily="34" charset="0"/>
            </a:endParaRPr>
          </a:p>
        </p:txBody>
      </p:sp>
      <p:sp>
        <p:nvSpPr>
          <p:cNvPr id="17" name="TextBox 16">
            <a:extLst>
              <a:ext uri="{FF2B5EF4-FFF2-40B4-BE49-F238E27FC236}">
                <a16:creationId xmlns:a16="http://schemas.microsoft.com/office/drawing/2014/main" id="{BDB6A264-4E78-DD7F-FD7A-E1F628B3EB26}"/>
              </a:ext>
            </a:extLst>
          </p:cNvPr>
          <p:cNvSpPr txBox="1"/>
          <p:nvPr/>
        </p:nvSpPr>
        <p:spPr>
          <a:xfrm>
            <a:off x="2893102" y="9611733"/>
            <a:ext cx="1708878" cy="215444"/>
          </a:xfrm>
          <a:prstGeom prst="rect">
            <a:avLst/>
          </a:prstGeom>
          <a:noFill/>
        </p:spPr>
        <p:txBody>
          <a:bodyPr wrap="square" rtlCol="0">
            <a:spAutoFit/>
          </a:bodyPr>
          <a:lstStyle/>
          <a:p>
            <a:r>
              <a:rPr lang="en-GB" sz="600" b="0" i="0" dirty="0">
                <a:solidFill>
                  <a:schemeClr val="bg1">
                    <a:lumMod val="85000"/>
                  </a:schemeClr>
                </a:solidFill>
                <a:effectLst/>
                <a:latin typeface="DR Agu Sans Regular" pitchFamily="2" charset="0"/>
              </a:rPr>
              <a:t>© 2023 </a:t>
            </a:r>
            <a:r>
              <a:rPr lang="en-GB" sz="600" b="0" i="0" dirty="0" err="1">
                <a:solidFill>
                  <a:schemeClr val="bg1">
                    <a:lumMod val="85000"/>
                  </a:schemeClr>
                </a:solidFill>
                <a:effectLst/>
                <a:latin typeface="DR Agu Sans Regular" pitchFamily="2" charset="0"/>
              </a:rPr>
              <a:t>Acamar</a:t>
            </a:r>
            <a:r>
              <a:rPr lang="en-GB" sz="600" b="0" i="0" dirty="0">
                <a:solidFill>
                  <a:schemeClr val="bg1">
                    <a:lumMod val="85000"/>
                  </a:schemeClr>
                </a:solidFill>
                <a:effectLst/>
                <a:latin typeface="DR Agu Sans Regular" pitchFamily="2" charset="0"/>
              </a:rPr>
              <a:t> Films Ltd</a:t>
            </a:r>
            <a:r>
              <a:rPr lang="en-GB" sz="800" b="0" i="0" dirty="0">
                <a:solidFill>
                  <a:schemeClr val="bg1">
                    <a:lumMod val="85000"/>
                  </a:schemeClr>
                </a:solidFill>
                <a:effectLst/>
                <a:latin typeface="DR Agu Sans Regular" pitchFamily="2" charset="0"/>
              </a:rPr>
              <a:t>.</a:t>
            </a:r>
            <a:endParaRPr lang="en-US" sz="800" dirty="0">
              <a:solidFill>
                <a:schemeClr val="bg1">
                  <a:lumMod val="85000"/>
                </a:schemeClr>
              </a:solidFill>
              <a:latin typeface="DR Agu Sans Regular" pitchFamily="2" charset="0"/>
            </a:endParaRPr>
          </a:p>
        </p:txBody>
      </p:sp>
      <p:pic>
        <p:nvPicPr>
          <p:cNvPr id="8" name="Picture 7" descr="A group of children holding hands&#10;&#10;Description automatically generated">
            <a:extLst>
              <a:ext uri="{FF2B5EF4-FFF2-40B4-BE49-F238E27FC236}">
                <a16:creationId xmlns:a16="http://schemas.microsoft.com/office/drawing/2014/main" id="{DD65697D-EE1E-F499-4CD5-12A01F44DB55}"/>
              </a:ext>
            </a:extLst>
          </p:cNvPr>
          <p:cNvPicPr>
            <a:picLocks noChangeAspect="1"/>
          </p:cNvPicPr>
          <p:nvPr/>
        </p:nvPicPr>
        <p:blipFill>
          <a:blip r:embed="rId5"/>
          <a:stretch>
            <a:fillRect/>
          </a:stretch>
        </p:blipFill>
        <p:spPr>
          <a:xfrm>
            <a:off x="316553" y="7259811"/>
            <a:ext cx="2016165" cy="2035844"/>
          </a:xfrm>
          <a:prstGeom prst="rect">
            <a:avLst/>
          </a:prstGeom>
        </p:spPr>
      </p:pic>
    </p:spTree>
    <p:extLst>
      <p:ext uri="{BB962C8B-B14F-4D97-AF65-F5344CB8AC3E}">
        <p14:creationId xmlns:p14="http://schemas.microsoft.com/office/powerpoint/2010/main" val="32194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379FA-34A6-921C-3FC6-AA5B59BEF43E}"/>
              </a:ext>
            </a:extLst>
          </p:cNvPr>
          <p:cNvPicPr>
            <a:picLocks noChangeAspect="1"/>
          </p:cNvPicPr>
          <p:nvPr/>
        </p:nvPicPr>
        <p:blipFill>
          <a:blip r:embed="rId2"/>
          <a:stretch>
            <a:fillRect/>
          </a:stretch>
        </p:blipFill>
        <p:spPr>
          <a:xfrm>
            <a:off x="0" y="0"/>
            <a:ext cx="6858000" cy="9906000"/>
          </a:xfrm>
          <a:prstGeom prst="rect">
            <a:avLst/>
          </a:prstGeom>
        </p:spPr>
      </p:pic>
      <p:pic>
        <p:nvPicPr>
          <p:cNvPr id="4" name="Picture 3">
            <a:extLst>
              <a:ext uri="{FF2B5EF4-FFF2-40B4-BE49-F238E27FC236}">
                <a16:creationId xmlns:a16="http://schemas.microsoft.com/office/drawing/2014/main" id="{6C1DF0A5-FED9-8B46-0DA8-4320A8AD4FAE}"/>
              </a:ext>
            </a:extLst>
          </p:cNvPr>
          <p:cNvPicPr>
            <a:picLocks noChangeAspect="1"/>
          </p:cNvPicPr>
          <p:nvPr/>
        </p:nvPicPr>
        <p:blipFill>
          <a:blip r:embed="rId3"/>
          <a:stretch>
            <a:fillRect/>
          </a:stretch>
        </p:blipFill>
        <p:spPr>
          <a:xfrm>
            <a:off x="2549473" y="549383"/>
            <a:ext cx="4127500" cy="1346200"/>
          </a:xfrm>
          <a:prstGeom prst="rect">
            <a:avLst/>
          </a:prstGeom>
        </p:spPr>
      </p:pic>
      <p:sp>
        <p:nvSpPr>
          <p:cNvPr id="9" name="TextBox 8">
            <a:extLst>
              <a:ext uri="{FF2B5EF4-FFF2-40B4-BE49-F238E27FC236}">
                <a16:creationId xmlns:a16="http://schemas.microsoft.com/office/drawing/2014/main" id="{2BB118AF-9B3D-D8ED-DD86-583B85284826}"/>
              </a:ext>
            </a:extLst>
          </p:cNvPr>
          <p:cNvSpPr txBox="1"/>
          <p:nvPr/>
        </p:nvSpPr>
        <p:spPr>
          <a:xfrm>
            <a:off x="316553" y="2168373"/>
            <a:ext cx="6243273" cy="4575612"/>
          </a:xfrm>
          <a:prstGeom prst="rect">
            <a:avLst/>
          </a:prstGeom>
          <a:noFill/>
        </p:spPr>
        <p:txBody>
          <a:bodyPr wrap="square" rtlCol="0">
            <a:spAutoFit/>
          </a:bodyPr>
          <a:lstStyle/>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Encourage your child to get used to sitting on the portable potty or seat at home so they know how it feels. </a:t>
            </a: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Pack a bag with plenty of spare pants, trousers, toilet paper and wipes. A plastic bag for damp clothes can be handy too. </a:t>
            </a:r>
          </a:p>
          <a:p>
            <a:pPr marL="285750" indent="-285750" rtl="0" fontAlgn="base">
              <a:spcBef>
                <a:spcPts val="0"/>
              </a:spcBef>
              <a:spcAft>
                <a:spcPts val="1400"/>
              </a:spcAft>
              <a:buFont typeface="Arial" panose="020B0604020202020204" pitchFamily="34" charset="0"/>
              <a:buChar char="•"/>
            </a:pPr>
            <a:r>
              <a:rPr lang="en-GB" sz="1400" b="0" i="0" u="none" strike="noStrike" dirty="0">
                <a:solidFill>
                  <a:srgbClr val="373737"/>
                </a:solidFill>
                <a:effectLst/>
                <a:latin typeface="DR Agu Sans Regular" pitchFamily="2" charset="0"/>
              </a:rPr>
              <a:t>Dress your child in clothes that are easy for them to push down and pull up again. </a:t>
            </a:r>
          </a:p>
          <a:p>
            <a:pPr rtl="0" fontAlgn="base">
              <a:spcBef>
                <a:spcPts val="0"/>
              </a:spcBef>
              <a:spcAft>
                <a:spcPts val="1400"/>
              </a:spcAft>
            </a:pPr>
            <a:r>
              <a:rPr lang="en-GB" sz="1600" dirty="0">
                <a:solidFill>
                  <a:srgbClr val="373737"/>
                </a:solidFill>
                <a:latin typeface="Grilled Cheese BTN Pro Regular" pitchFamily="2" charset="0"/>
              </a:rPr>
              <a:t>Accidents will happen</a:t>
            </a: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Try not to panic if your child suddenly announces that a wee is coming in the middle of the park or a shop. You won’t be the first or last parent to deal with a puddle in public!</a:t>
            </a: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Accidents are all part of potty training experience and an important part of how your child learns what they need to do. Use accidents as a teaching opportunity to help them understand how to get to the potty or toilet before it’s too late. Keep calm and help them to get cleaned up.</a:t>
            </a: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Avoid putting your child back in a nappy or a pull up for a trip out as being in something that feels like a nappy can be confusing for them and undo all that great learning you’ve done together. </a:t>
            </a:r>
          </a:p>
          <a:p>
            <a:pPr rtl="0" fontAlgn="base">
              <a:spcBef>
                <a:spcPts val="0"/>
              </a:spcBef>
              <a:spcAft>
                <a:spcPts val="0"/>
              </a:spcAft>
            </a:pPr>
            <a:endParaRPr lang="en-GB" sz="1400" b="0" i="0" u="none" strike="noStrike" dirty="0">
              <a:solidFill>
                <a:srgbClr val="000000"/>
              </a:solidFill>
              <a:effectLst/>
              <a:latin typeface="DR Agu Sans Regular" pitchFamily="2" charset="0"/>
            </a:endParaRPr>
          </a:p>
          <a:p>
            <a:pPr marL="285750" indent="-285750" rtl="0" fontAlgn="base">
              <a:spcBef>
                <a:spcPts val="0"/>
              </a:spcBef>
              <a:spcAft>
                <a:spcPts val="0"/>
              </a:spcAft>
              <a:buFont typeface="Arial" panose="020B0604020202020204" pitchFamily="34" charset="0"/>
              <a:buChar char="•"/>
            </a:pPr>
            <a:endParaRPr lang="en-US" sz="1400" dirty="0">
              <a:latin typeface="DR Agu Sans Regular" pitchFamily="2" charset="0"/>
            </a:endParaRPr>
          </a:p>
        </p:txBody>
      </p:sp>
      <p:pic>
        <p:nvPicPr>
          <p:cNvPr id="12" name="Picture 11">
            <a:extLst>
              <a:ext uri="{FF2B5EF4-FFF2-40B4-BE49-F238E27FC236}">
                <a16:creationId xmlns:a16="http://schemas.microsoft.com/office/drawing/2014/main" id="{32121437-A158-0129-FBA9-A9DD2E5BC526}"/>
              </a:ext>
            </a:extLst>
          </p:cNvPr>
          <p:cNvPicPr>
            <a:picLocks noChangeAspect="1"/>
          </p:cNvPicPr>
          <p:nvPr/>
        </p:nvPicPr>
        <p:blipFill>
          <a:blip r:embed="rId4"/>
          <a:stretch>
            <a:fillRect/>
          </a:stretch>
        </p:blipFill>
        <p:spPr>
          <a:xfrm>
            <a:off x="4083380" y="6338633"/>
            <a:ext cx="2774619" cy="3567367"/>
          </a:xfrm>
          <a:prstGeom prst="rect">
            <a:avLst/>
          </a:prstGeom>
        </p:spPr>
      </p:pic>
      <p:sp>
        <p:nvSpPr>
          <p:cNvPr id="16" name="TextBox 15">
            <a:extLst>
              <a:ext uri="{FF2B5EF4-FFF2-40B4-BE49-F238E27FC236}">
                <a16:creationId xmlns:a16="http://schemas.microsoft.com/office/drawing/2014/main" id="{B90D2A83-C9FD-BA97-9AE4-E12FE740C794}"/>
              </a:ext>
            </a:extLst>
          </p:cNvPr>
          <p:cNvSpPr txBox="1"/>
          <p:nvPr/>
        </p:nvSpPr>
        <p:spPr>
          <a:xfrm>
            <a:off x="1713516" y="9048472"/>
            <a:ext cx="3195764" cy="553998"/>
          </a:xfrm>
          <a:prstGeom prst="rect">
            <a:avLst/>
          </a:prstGeom>
          <a:noFill/>
        </p:spPr>
        <p:txBody>
          <a:bodyPr wrap="square" rtlCol="0">
            <a:spAutoFit/>
          </a:bodyPr>
          <a:lstStyle/>
          <a:p>
            <a:pPr algn="ctr"/>
            <a:r>
              <a:rPr lang="en-US" sz="1500" dirty="0">
                <a:solidFill>
                  <a:schemeClr val="bg1"/>
                </a:solidFill>
                <a:latin typeface="DR Agu Sans Regular" pitchFamily="2" charset="0"/>
              </a:rPr>
              <a:t>For more resources,</a:t>
            </a:r>
          </a:p>
          <a:p>
            <a:pPr algn="ctr"/>
            <a:r>
              <a:rPr lang="en-US" sz="1500" dirty="0">
                <a:solidFill>
                  <a:schemeClr val="bg1"/>
                </a:solidFill>
                <a:latin typeface="DR Agu Sans Regular" pitchFamily="2" charset="0"/>
              </a:rPr>
              <a:t>go to </a:t>
            </a:r>
            <a:r>
              <a:rPr lang="en-US" sz="1500" dirty="0" err="1">
                <a:solidFill>
                  <a:schemeClr val="bg1"/>
                </a:solidFill>
                <a:latin typeface="GrilledCheese BTN" panose="020B0604060402040206" pitchFamily="34" charset="0"/>
              </a:rPr>
              <a:t>bingbunny.com</a:t>
            </a:r>
            <a:endParaRPr lang="en-US" sz="1500" dirty="0">
              <a:solidFill>
                <a:schemeClr val="bg1"/>
              </a:solidFill>
              <a:latin typeface="GrilledCheese BTN" panose="020B0604060402040206" pitchFamily="34" charset="0"/>
            </a:endParaRPr>
          </a:p>
        </p:txBody>
      </p:sp>
      <p:sp>
        <p:nvSpPr>
          <p:cNvPr id="17" name="TextBox 16">
            <a:extLst>
              <a:ext uri="{FF2B5EF4-FFF2-40B4-BE49-F238E27FC236}">
                <a16:creationId xmlns:a16="http://schemas.microsoft.com/office/drawing/2014/main" id="{BDB6A264-4E78-DD7F-FD7A-E1F628B3EB26}"/>
              </a:ext>
            </a:extLst>
          </p:cNvPr>
          <p:cNvSpPr txBox="1"/>
          <p:nvPr/>
        </p:nvSpPr>
        <p:spPr>
          <a:xfrm>
            <a:off x="2893102" y="9611733"/>
            <a:ext cx="1708878" cy="215444"/>
          </a:xfrm>
          <a:prstGeom prst="rect">
            <a:avLst/>
          </a:prstGeom>
          <a:noFill/>
        </p:spPr>
        <p:txBody>
          <a:bodyPr wrap="square" rtlCol="0">
            <a:spAutoFit/>
          </a:bodyPr>
          <a:lstStyle/>
          <a:p>
            <a:r>
              <a:rPr lang="en-GB" sz="600" b="0" i="0" dirty="0">
                <a:solidFill>
                  <a:schemeClr val="bg1">
                    <a:lumMod val="85000"/>
                  </a:schemeClr>
                </a:solidFill>
                <a:effectLst/>
                <a:latin typeface="DR Agu Sans Regular" pitchFamily="2" charset="0"/>
              </a:rPr>
              <a:t>© 2023 </a:t>
            </a:r>
            <a:r>
              <a:rPr lang="en-GB" sz="600" b="0" i="0" dirty="0" err="1">
                <a:solidFill>
                  <a:schemeClr val="bg1">
                    <a:lumMod val="85000"/>
                  </a:schemeClr>
                </a:solidFill>
                <a:effectLst/>
                <a:latin typeface="DR Agu Sans Regular" pitchFamily="2" charset="0"/>
              </a:rPr>
              <a:t>Acamar</a:t>
            </a:r>
            <a:r>
              <a:rPr lang="en-GB" sz="600" b="0" i="0" dirty="0">
                <a:solidFill>
                  <a:schemeClr val="bg1">
                    <a:lumMod val="85000"/>
                  </a:schemeClr>
                </a:solidFill>
                <a:effectLst/>
                <a:latin typeface="DR Agu Sans Regular" pitchFamily="2" charset="0"/>
              </a:rPr>
              <a:t> Films Ltd</a:t>
            </a:r>
            <a:r>
              <a:rPr lang="en-GB" sz="800" b="0" i="0" dirty="0">
                <a:solidFill>
                  <a:schemeClr val="bg1">
                    <a:lumMod val="85000"/>
                  </a:schemeClr>
                </a:solidFill>
                <a:effectLst/>
                <a:latin typeface="DR Agu Sans Regular" pitchFamily="2" charset="0"/>
              </a:rPr>
              <a:t>.</a:t>
            </a:r>
            <a:endParaRPr lang="en-US" sz="800" dirty="0">
              <a:solidFill>
                <a:schemeClr val="bg1">
                  <a:lumMod val="85000"/>
                </a:schemeClr>
              </a:solidFill>
              <a:latin typeface="DR Agu Sans Regular" pitchFamily="2" charset="0"/>
            </a:endParaRPr>
          </a:p>
        </p:txBody>
      </p:sp>
      <p:sp>
        <p:nvSpPr>
          <p:cNvPr id="5" name="TextBox 4">
            <a:extLst>
              <a:ext uri="{FF2B5EF4-FFF2-40B4-BE49-F238E27FC236}">
                <a16:creationId xmlns:a16="http://schemas.microsoft.com/office/drawing/2014/main" id="{F3729B95-E133-60A0-8BB7-F239EBD293B0}"/>
              </a:ext>
            </a:extLst>
          </p:cNvPr>
          <p:cNvSpPr txBox="1"/>
          <p:nvPr/>
        </p:nvSpPr>
        <p:spPr>
          <a:xfrm>
            <a:off x="298174" y="6146674"/>
            <a:ext cx="4141953" cy="1600438"/>
          </a:xfrm>
          <a:prstGeom prst="rect">
            <a:avLst/>
          </a:prstGeom>
          <a:noFill/>
        </p:spPr>
        <p:txBody>
          <a:bodyPr wrap="square" rtlCol="0">
            <a:spAutoFit/>
          </a:bodyPr>
          <a:lstStyle/>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It’s easy to lose track of the time when you’re out and your child is busy playing. Encourage them to use the potty or toilet if it’s been an hour or so since they last went.  </a:t>
            </a:r>
          </a:p>
          <a:p>
            <a:pPr marL="285750" indent="-285750" rtl="0" fontAlgn="base">
              <a:spcBef>
                <a:spcPts val="0"/>
              </a:spcBef>
              <a:spcAft>
                <a:spcPts val="0"/>
              </a:spcAft>
              <a:buFont typeface="Arial" panose="020B0604020202020204" pitchFamily="34" charset="0"/>
              <a:buChar char="•"/>
            </a:pPr>
            <a:r>
              <a:rPr lang="en-GB" sz="1400" b="0" i="0" u="none" strike="noStrike" dirty="0">
                <a:solidFill>
                  <a:srgbClr val="000000"/>
                </a:solidFill>
                <a:effectLst/>
                <a:latin typeface="DR Agu Sans Regular" pitchFamily="2" charset="0"/>
              </a:rPr>
              <a:t>Give your child lots of praise and encouragement for all the effort they make when using the potty or toilet away from home.</a:t>
            </a:r>
            <a:endParaRPr lang="en-GB" sz="1400" b="0" dirty="0">
              <a:effectLst/>
              <a:latin typeface="DR Agu Sans Regular" pitchFamily="2" charset="0"/>
            </a:endParaRPr>
          </a:p>
        </p:txBody>
      </p:sp>
      <p:pic>
        <p:nvPicPr>
          <p:cNvPr id="8" name="Picture 7" descr="A group of children holding hands&#10;&#10;Description automatically generated">
            <a:extLst>
              <a:ext uri="{FF2B5EF4-FFF2-40B4-BE49-F238E27FC236}">
                <a16:creationId xmlns:a16="http://schemas.microsoft.com/office/drawing/2014/main" id="{C423C4E8-BFE8-66CE-D5E2-3505D0F79A8B}"/>
              </a:ext>
            </a:extLst>
          </p:cNvPr>
          <p:cNvPicPr>
            <a:picLocks noChangeAspect="1"/>
          </p:cNvPicPr>
          <p:nvPr/>
        </p:nvPicPr>
        <p:blipFill>
          <a:blip r:embed="rId5"/>
          <a:stretch>
            <a:fillRect/>
          </a:stretch>
        </p:blipFill>
        <p:spPr>
          <a:xfrm>
            <a:off x="316553" y="7259811"/>
            <a:ext cx="2016165" cy="2035844"/>
          </a:xfrm>
          <a:prstGeom prst="rect">
            <a:avLst/>
          </a:prstGeom>
        </p:spPr>
      </p:pic>
      <p:sp>
        <p:nvSpPr>
          <p:cNvPr id="3" name="TextBox 2">
            <a:extLst>
              <a:ext uri="{FF2B5EF4-FFF2-40B4-BE49-F238E27FC236}">
                <a16:creationId xmlns:a16="http://schemas.microsoft.com/office/drawing/2014/main" id="{A6861397-D976-8B31-00C9-D5AE0DEA4F8C}"/>
              </a:ext>
            </a:extLst>
          </p:cNvPr>
          <p:cNvSpPr txBox="1"/>
          <p:nvPr/>
        </p:nvSpPr>
        <p:spPr>
          <a:xfrm>
            <a:off x="3070600" y="620857"/>
            <a:ext cx="3335309" cy="1338828"/>
          </a:xfrm>
          <a:prstGeom prst="rect">
            <a:avLst/>
          </a:prstGeom>
          <a:noFill/>
        </p:spPr>
        <p:txBody>
          <a:bodyPr wrap="square" rtlCol="0">
            <a:spAutoFit/>
          </a:bodyPr>
          <a:lstStyle/>
          <a:p>
            <a:pPr algn="ctr"/>
            <a:r>
              <a:rPr lang="en-US" sz="2700" dirty="0">
                <a:solidFill>
                  <a:schemeClr val="bg1"/>
                </a:solidFill>
                <a:latin typeface="GrilledCheese BTN" panose="020B0604060402040206" pitchFamily="34" charset="0"/>
              </a:rPr>
              <a:t>12 Tips for Potty Training Out and About</a:t>
            </a:r>
          </a:p>
        </p:txBody>
      </p:sp>
    </p:spTree>
    <p:extLst>
      <p:ext uri="{BB962C8B-B14F-4D97-AF65-F5344CB8AC3E}">
        <p14:creationId xmlns:p14="http://schemas.microsoft.com/office/powerpoint/2010/main" val="344275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379FA-34A6-921C-3FC6-AA5B59BEF43E}"/>
              </a:ext>
            </a:extLst>
          </p:cNvPr>
          <p:cNvPicPr>
            <a:picLocks noChangeAspect="1"/>
          </p:cNvPicPr>
          <p:nvPr/>
        </p:nvPicPr>
        <p:blipFill>
          <a:blip r:embed="rId2"/>
          <a:stretch>
            <a:fillRect/>
          </a:stretch>
        </p:blipFill>
        <p:spPr>
          <a:xfrm>
            <a:off x="0" y="0"/>
            <a:ext cx="6858000" cy="9906000"/>
          </a:xfrm>
          <a:prstGeom prst="rect">
            <a:avLst/>
          </a:prstGeom>
        </p:spPr>
      </p:pic>
      <p:pic>
        <p:nvPicPr>
          <p:cNvPr id="4" name="Picture 3">
            <a:extLst>
              <a:ext uri="{FF2B5EF4-FFF2-40B4-BE49-F238E27FC236}">
                <a16:creationId xmlns:a16="http://schemas.microsoft.com/office/drawing/2014/main" id="{6C1DF0A5-FED9-8B46-0DA8-4320A8AD4FAE}"/>
              </a:ext>
            </a:extLst>
          </p:cNvPr>
          <p:cNvPicPr>
            <a:picLocks noChangeAspect="1"/>
          </p:cNvPicPr>
          <p:nvPr/>
        </p:nvPicPr>
        <p:blipFill>
          <a:blip r:embed="rId3"/>
          <a:stretch>
            <a:fillRect/>
          </a:stretch>
        </p:blipFill>
        <p:spPr>
          <a:xfrm>
            <a:off x="2549473" y="549383"/>
            <a:ext cx="4127500" cy="1346200"/>
          </a:xfrm>
          <a:prstGeom prst="rect">
            <a:avLst/>
          </a:prstGeom>
        </p:spPr>
      </p:pic>
      <p:sp>
        <p:nvSpPr>
          <p:cNvPr id="9" name="TextBox 8">
            <a:extLst>
              <a:ext uri="{FF2B5EF4-FFF2-40B4-BE49-F238E27FC236}">
                <a16:creationId xmlns:a16="http://schemas.microsoft.com/office/drawing/2014/main" id="{2BB118AF-9B3D-D8ED-DD86-583B85284826}"/>
              </a:ext>
            </a:extLst>
          </p:cNvPr>
          <p:cNvSpPr txBox="1"/>
          <p:nvPr/>
        </p:nvSpPr>
        <p:spPr>
          <a:xfrm>
            <a:off x="316553" y="2168373"/>
            <a:ext cx="6243273" cy="1528624"/>
          </a:xfrm>
          <a:prstGeom prst="rect">
            <a:avLst/>
          </a:prstGeom>
          <a:noFill/>
        </p:spPr>
        <p:txBody>
          <a:bodyPr wrap="square" rtlCol="0">
            <a:spAutoFit/>
          </a:bodyPr>
          <a:lstStyle/>
          <a:p>
            <a:pPr rtl="0" fontAlgn="base">
              <a:spcBef>
                <a:spcPts val="0"/>
              </a:spcBef>
              <a:spcAft>
                <a:spcPts val="0"/>
              </a:spcAft>
            </a:pPr>
            <a:r>
              <a:rPr lang="en-GB" sz="1400" b="0" i="0" u="none" strike="noStrike" dirty="0">
                <a:solidFill>
                  <a:srgbClr val="000000"/>
                </a:solidFill>
                <a:effectLst/>
                <a:latin typeface="DR Agu Sans Regular" pitchFamily="2" charset="0"/>
              </a:rPr>
              <a:t>This is a lovely way to show them how proud you are of their growing independence and to keep them motivated. </a:t>
            </a:r>
          </a:p>
          <a:p>
            <a:pPr rtl="0" fontAlgn="base">
              <a:spcBef>
                <a:spcPts val="0"/>
              </a:spcBef>
              <a:spcAft>
                <a:spcPts val="1400"/>
              </a:spcAft>
            </a:pPr>
            <a:endParaRPr lang="en-GB" sz="1400" b="0" i="0" u="none" strike="noStrike" dirty="0">
              <a:solidFill>
                <a:srgbClr val="000000"/>
              </a:solidFill>
              <a:effectLst/>
              <a:latin typeface="DR Agu Sans Regular" pitchFamily="2" charset="0"/>
            </a:endParaRPr>
          </a:p>
          <a:p>
            <a:pPr rtl="0" fontAlgn="base">
              <a:spcBef>
                <a:spcPts val="0"/>
              </a:spcBef>
              <a:spcAft>
                <a:spcPts val="1400"/>
              </a:spcAft>
            </a:pPr>
            <a:endParaRPr lang="en-GB" sz="1400" b="0" i="0" u="none" strike="noStrike" dirty="0">
              <a:solidFill>
                <a:srgbClr val="000000"/>
              </a:solidFill>
              <a:effectLst/>
              <a:latin typeface="DR Agu Sans Regular" pitchFamily="2" charset="0"/>
            </a:endParaRPr>
          </a:p>
          <a:p>
            <a:pPr marL="285750" indent="-285750" rtl="0">
              <a:spcBef>
                <a:spcPts val="0"/>
              </a:spcBef>
              <a:spcAft>
                <a:spcPts val="1400"/>
              </a:spcAft>
              <a:buFont typeface="Arial" panose="020B0604020202020204" pitchFamily="34" charset="0"/>
              <a:buChar char="•"/>
            </a:pPr>
            <a:endParaRPr lang="en-GB" sz="1400" b="0" dirty="0">
              <a:effectLst/>
              <a:latin typeface="DR Agu Sans Regular" pitchFamily="2" charset="0"/>
            </a:endParaRPr>
          </a:p>
        </p:txBody>
      </p:sp>
      <p:pic>
        <p:nvPicPr>
          <p:cNvPr id="12" name="Picture 11">
            <a:extLst>
              <a:ext uri="{FF2B5EF4-FFF2-40B4-BE49-F238E27FC236}">
                <a16:creationId xmlns:a16="http://schemas.microsoft.com/office/drawing/2014/main" id="{32121437-A158-0129-FBA9-A9DD2E5BC526}"/>
              </a:ext>
            </a:extLst>
          </p:cNvPr>
          <p:cNvPicPr>
            <a:picLocks noChangeAspect="1"/>
          </p:cNvPicPr>
          <p:nvPr/>
        </p:nvPicPr>
        <p:blipFill>
          <a:blip r:embed="rId4"/>
          <a:stretch>
            <a:fillRect/>
          </a:stretch>
        </p:blipFill>
        <p:spPr>
          <a:xfrm>
            <a:off x="4083380" y="6338633"/>
            <a:ext cx="2774619" cy="3567367"/>
          </a:xfrm>
          <a:prstGeom prst="rect">
            <a:avLst/>
          </a:prstGeom>
        </p:spPr>
      </p:pic>
      <p:sp>
        <p:nvSpPr>
          <p:cNvPr id="16" name="TextBox 15">
            <a:extLst>
              <a:ext uri="{FF2B5EF4-FFF2-40B4-BE49-F238E27FC236}">
                <a16:creationId xmlns:a16="http://schemas.microsoft.com/office/drawing/2014/main" id="{B90D2A83-C9FD-BA97-9AE4-E12FE740C794}"/>
              </a:ext>
            </a:extLst>
          </p:cNvPr>
          <p:cNvSpPr txBox="1"/>
          <p:nvPr/>
        </p:nvSpPr>
        <p:spPr>
          <a:xfrm>
            <a:off x="1713516" y="9048472"/>
            <a:ext cx="3195764" cy="553998"/>
          </a:xfrm>
          <a:prstGeom prst="rect">
            <a:avLst/>
          </a:prstGeom>
          <a:noFill/>
        </p:spPr>
        <p:txBody>
          <a:bodyPr wrap="square" rtlCol="0">
            <a:spAutoFit/>
          </a:bodyPr>
          <a:lstStyle/>
          <a:p>
            <a:pPr algn="ctr"/>
            <a:r>
              <a:rPr lang="en-US" sz="1500" dirty="0">
                <a:solidFill>
                  <a:schemeClr val="bg1"/>
                </a:solidFill>
                <a:latin typeface="DR Agu Sans Regular" pitchFamily="2" charset="0"/>
              </a:rPr>
              <a:t>For more resources,</a:t>
            </a:r>
          </a:p>
          <a:p>
            <a:pPr algn="ctr"/>
            <a:r>
              <a:rPr lang="en-US" sz="1500" dirty="0">
                <a:solidFill>
                  <a:schemeClr val="bg1"/>
                </a:solidFill>
                <a:latin typeface="DR Agu Sans Regular" pitchFamily="2" charset="0"/>
              </a:rPr>
              <a:t>go to </a:t>
            </a:r>
            <a:r>
              <a:rPr lang="en-US" sz="1500" dirty="0" err="1">
                <a:solidFill>
                  <a:schemeClr val="bg1"/>
                </a:solidFill>
                <a:latin typeface="GrilledCheese BTN" panose="020B0604060402040206" pitchFamily="34" charset="0"/>
              </a:rPr>
              <a:t>bingbunny.com</a:t>
            </a:r>
            <a:endParaRPr lang="en-US" sz="1500" dirty="0">
              <a:solidFill>
                <a:schemeClr val="bg1"/>
              </a:solidFill>
              <a:latin typeface="GrilledCheese BTN" panose="020B0604060402040206" pitchFamily="34" charset="0"/>
            </a:endParaRPr>
          </a:p>
        </p:txBody>
      </p:sp>
      <p:sp>
        <p:nvSpPr>
          <p:cNvPr id="17" name="TextBox 16">
            <a:extLst>
              <a:ext uri="{FF2B5EF4-FFF2-40B4-BE49-F238E27FC236}">
                <a16:creationId xmlns:a16="http://schemas.microsoft.com/office/drawing/2014/main" id="{BDB6A264-4E78-DD7F-FD7A-E1F628B3EB26}"/>
              </a:ext>
            </a:extLst>
          </p:cNvPr>
          <p:cNvSpPr txBox="1"/>
          <p:nvPr/>
        </p:nvSpPr>
        <p:spPr>
          <a:xfrm>
            <a:off x="2893102" y="9611733"/>
            <a:ext cx="1708878" cy="215444"/>
          </a:xfrm>
          <a:prstGeom prst="rect">
            <a:avLst/>
          </a:prstGeom>
          <a:noFill/>
        </p:spPr>
        <p:txBody>
          <a:bodyPr wrap="square" rtlCol="0">
            <a:spAutoFit/>
          </a:bodyPr>
          <a:lstStyle/>
          <a:p>
            <a:r>
              <a:rPr lang="en-GB" sz="600" b="0" i="0" dirty="0">
                <a:solidFill>
                  <a:schemeClr val="bg1">
                    <a:lumMod val="85000"/>
                  </a:schemeClr>
                </a:solidFill>
                <a:effectLst/>
                <a:latin typeface="DR Agu Sans Regular" pitchFamily="2" charset="0"/>
              </a:rPr>
              <a:t>© 2023 </a:t>
            </a:r>
            <a:r>
              <a:rPr lang="en-GB" sz="600" b="0" i="0" dirty="0" err="1">
                <a:solidFill>
                  <a:schemeClr val="bg1">
                    <a:lumMod val="85000"/>
                  </a:schemeClr>
                </a:solidFill>
                <a:effectLst/>
                <a:latin typeface="DR Agu Sans Regular" pitchFamily="2" charset="0"/>
              </a:rPr>
              <a:t>Acamar</a:t>
            </a:r>
            <a:r>
              <a:rPr lang="en-GB" sz="600" b="0" i="0" dirty="0">
                <a:solidFill>
                  <a:schemeClr val="bg1">
                    <a:lumMod val="85000"/>
                  </a:schemeClr>
                </a:solidFill>
                <a:effectLst/>
                <a:latin typeface="DR Agu Sans Regular" pitchFamily="2" charset="0"/>
              </a:rPr>
              <a:t> Films Ltd</a:t>
            </a:r>
            <a:r>
              <a:rPr lang="en-GB" sz="800" b="0" i="0" dirty="0">
                <a:solidFill>
                  <a:schemeClr val="bg1">
                    <a:lumMod val="85000"/>
                  </a:schemeClr>
                </a:solidFill>
                <a:effectLst/>
                <a:latin typeface="DR Agu Sans Regular" pitchFamily="2" charset="0"/>
              </a:rPr>
              <a:t>.</a:t>
            </a:r>
            <a:endParaRPr lang="en-US" sz="800" dirty="0">
              <a:solidFill>
                <a:schemeClr val="bg1">
                  <a:lumMod val="85000"/>
                </a:schemeClr>
              </a:solidFill>
              <a:latin typeface="DR Agu Sans Regular" pitchFamily="2" charset="0"/>
            </a:endParaRPr>
          </a:p>
        </p:txBody>
      </p:sp>
      <p:pic>
        <p:nvPicPr>
          <p:cNvPr id="8" name="Picture 7" descr="A group of children holding hands&#10;&#10;Description automatically generated">
            <a:extLst>
              <a:ext uri="{FF2B5EF4-FFF2-40B4-BE49-F238E27FC236}">
                <a16:creationId xmlns:a16="http://schemas.microsoft.com/office/drawing/2014/main" id="{C423C4E8-BFE8-66CE-D5E2-3505D0F79A8B}"/>
              </a:ext>
            </a:extLst>
          </p:cNvPr>
          <p:cNvPicPr>
            <a:picLocks noChangeAspect="1"/>
          </p:cNvPicPr>
          <p:nvPr/>
        </p:nvPicPr>
        <p:blipFill>
          <a:blip r:embed="rId5"/>
          <a:stretch>
            <a:fillRect/>
          </a:stretch>
        </p:blipFill>
        <p:spPr>
          <a:xfrm>
            <a:off x="316553" y="7259811"/>
            <a:ext cx="2016165" cy="2035844"/>
          </a:xfrm>
          <a:prstGeom prst="rect">
            <a:avLst/>
          </a:prstGeom>
        </p:spPr>
      </p:pic>
      <p:sp>
        <p:nvSpPr>
          <p:cNvPr id="3" name="TextBox 2">
            <a:extLst>
              <a:ext uri="{FF2B5EF4-FFF2-40B4-BE49-F238E27FC236}">
                <a16:creationId xmlns:a16="http://schemas.microsoft.com/office/drawing/2014/main" id="{45C2417F-2CE5-DD68-34DE-81AE227935DE}"/>
              </a:ext>
            </a:extLst>
          </p:cNvPr>
          <p:cNvSpPr txBox="1"/>
          <p:nvPr/>
        </p:nvSpPr>
        <p:spPr>
          <a:xfrm>
            <a:off x="228743" y="5347813"/>
            <a:ext cx="6360420" cy="1846659"/>
          </a:xfrm>
          <a:prstGeom prst="rect">
            <a:avLst/>
          </a:prstGeom>
          <a:noFill/>
        </p:spPr>
        <p:txBody>
          <a:bodyPr wrap="square" rtlCol="0">
            <a:spAutoFit/>
          </a:bodyPr>
          <a:lstStyle/>
          <a:p>
            <a:r>
              <a:rPr lang="en-US" sz="1600" dirty="0">
                <a:latin typeface="GrilledCheese BTN" panose="020B0604060402040206" pitchFamily="34" charset="0"/>
              </a:rPr>
              <a:t>About ERIC: </a:t>
            </a:r>
          </a:p>
          <a:p>
            <a:pPr rtl="0">
              <a:spcBef>
                <a:spcPts val="0"/>
              </a:spcBef>
              <a:spcAft>
                <a:spcPts val="0"/>
              </a:spcAft>
            </a:pPr>
            <a:r>
              <a:rPr lang="en-GB" sz="1200" b="1" i="0" u="none" strike="noStrike" dirty="0">
                <a:solidFill>
                  <a:srgbClr val="000000"/>
                </a:solidFill>
                <a:effectLst/>
                <a:latin typeface="DR Agu Sans Regular" pitchFamily="2" charset="0"/>
              </a:rPr>
              <a:t>ERIC, The Children’s Bowel &amp; Bladder Charity is </a:t>
            </a:r>
            <a:r>
              <a:rPr lang="en-GB" sz="1200" b="0" i="0" u="none" strike="noStrike" dirty="0">
                <a:solidFill>
                  <a:srgbClr val="000000"/>
                </a:solidFill>
                <a:effectLst/>
                <a:latin typeface="DR Agu Sans Regular" pitchFamily="2" charset="0"/>
              </a:rPr>
              <a:t>dedicated to helping all children and teenagers manage and overcome distressing continence conditions.  Whether it is a toilet-training issue, bedwetting, constipation or soiling problem, ERIC provides expert support, information and understanding to children and young people and enables </a:t>
            </a:r>
          </a:p>
          <a:p>
            <a:pPr rtl="0">
              <a:spcBef>
                <a:spcPts val="0"/>
              </a:spcBef>
              <a:spcAft>
                <a:spcPts val="0"/>
              </a:spcAft>
            </a:pPr>
            <a:r>
              <a:rPr lang="en-GB" sz="1200" b="0" i="0" u="none" strike="noStrike" dirty="0">
                <a:solidFill>
                  <a:srgbClr val="000000"/>
                </a:solidFill>
                <a:effectLst/>
                <a:latin typeface="DR Agu Sans Regular" pitchFamily="2" charset="0"/>
              </a:rPr>
              <a:t>parents, carers and professionals to help them establish </a:t>
            </a:r>
          </a:p>
          <a:p>
            <a:pPr rtl="0">
              <a:spcBef>
                <a:spcPts val="0"/>
              </a:spcBef>
              <a:spcAft>
                <a:spcPts val="0"/>
              </a:spcAft>
            </a:pPr>
            <a:r>
              <a:rPr lang="en-GB" sz="1200" b="0" i="0" u="none" strike="noStrike" dirty="0">
                <a:solidFill>
                  <a:srgbClr val="000000"/>
                </a:solidFill>
                <a:effectLst/>
                <a:latin typeface="DR Agu Sans Regular" pitchFamily="2" charset="0"/>
              </a:rPr>
              <a:t>good bowel and bladder health. </a:t>
            </a:r>
            <a:endParaRPr lang="en-US" sz="1200" dirty="0">
              <a:latin typeface="DR Agu Sans Regular" pitchFamily="2" charset="0"/>
            </a:endParaRPr>
          </a:p>
          <a:p>
            <a:pPr marL="285750" indent="-285750">
              <a:buFont typeface="Arial" panose="020B0604020202020204" pitchFamily="34" charset="0"/>
              <a:buChar char="•"/>
            </a:pPr>
            <a:endParaRPr lang="en-US" sz="1200" dirty="0">
              <a:latin typeface="DR Agu Sans Regular" pitchFamily="2" charset="0"/>
            </a:endParaRPr>
          </a:p>
          <a:p>
            <a:pPr marL="285750" indent="-285750">
              <a:buFont typeface="Arial" panose="020B0604020202020204" pitchFamily="34" charset="0"/>
              <a:buChar char="•"/>
            </a:pPr>
            <a:endParaRPr lang="en-US" sz="1400" dirty="0">
              <a:latin typeface="DR Agu Sans Regular" pitchFamily="2" charset="0"/>
            </a:endParaRPr>
          </a:p>
        </p:txBody>
      </p:sp>
      <p:sp>
        <p:nvSpPr>
          <p:cNvPr id="6" name="TextBox 5">
            <a:extLst>
              <a:ext uri="{FF2B5EF4-FFF2-40B4-BE49-F238E27FC236}">
                <a16:creationId xmlns:a16="http://schemas.microsoft.com/office/drawing/2014/main" id="{F8A486DB-803F-0E75-A0D7-A5BE1FDD76A1}"/>
              </a:ext>
            </a:extLst>
          </p:cNvPr>
          <p:cNvSpPr txBox="1"/>
          <p:nvPr/>
        </p:nvSpPr>
        <p:spPr>
          <a:xfrm>
            <a:off x="228742" y="6708073"/>
            <a:ext cx="4163519" cy="1569660"/>
          </a:xfrm>
          <a:prstGeom prst="rect">
            <a:avLst/>
          </a:prstGeom>
          <a:noFill/>
        </p:spPr>
        <p:txBody>
          <a:bodyPr wrap="square" rtlCol="0">
            <a:spAutoFit/>
          </a:bodyPr>
          <a:lstStyle/>
          <a:p>
            <a:pPr rtl="0">
              <a:spcBef>
                <a:spcPts val="0"/>
              </a:spcBef>
              <a:spcAft>
                <a:spcPts val="0"/>
              </a:spcAft>
            </a:pPr>
            <a:r>
              <a:rPr lang="en-GB" sz="1200" b="0" i="0" u="none" strike="noStrike" dirty="0">
                <a:solidFill>
                  <a:srgbClr val="000000"/>
                </a:solidFill>
                <a:effectLst/>
                <a:latin typeface="DR Agu Sans Regular" pitchFamily="2" charset="0"/>
              </a:rPr>
              <a:t>ERIC’s family support includes a free helpline, parent and family workshops, online resources and information. </a:t>
            </a:r>
            <a:endParaRPr lang="en-GB" sz="1200" b="0" dirty="0">
              <a:effectLst/>
              <a:latin typeface="DR Agu Sans Regular" pitchFamily="2" charset="0"/>
            </a:endParaRPr>
          </a:p>
          <a:p>
            <a:pPr rtl="0">
              <a:spcBef>
                <a:spcPts val="0"/>
              </a:spcBef>
              <a:spcAft>
                <a:spcPts val="0"/>
              </a:spcAft>
            </a:pPr>
            <a:r>
              <a:rPr lang="en-GB" sz="1200" b="1" i="0" u="none" strike="noStrike" dirty="0">
                <a:solidFill>
                  <a:srgbClr val="000000"/>
                </a:solidFill>
                <a:effectLst/>
                <a:latin typeface="DR Agu Sans Regular" pitchFamily="2" charset="0"/>
              </a:rPr>
              <a:t>Helpline:</a:t>
            </a:r>
            <a:r>
              <a:rPr lang="en-GB" sz="1200" b="0" i="0" u="none" strike="noStrike" dirty="0">
                <a:solidFill>
                  <a:srgbClr val="000000"/>
                </a:solidFill>
                <a:effectLst/>
                <a:latin typeface="DR Agu Sans Regular" pitchFamily="2" charset="0"/>
              </a:rPr>
              <a:t> 0808 169 9949 open Monday – Thursday: 10am – 2pm  </a:t>
            </a:r>
            <a:endParaRPr lang="en-GB" sz="1200" b="0" dirty="0">
              <a:effectLst/>
              <a:latin typeface="DR Agu Sans Regular" pitchFamily="2" charset="0"/>
            </a:endParaRPr>
          </a:p>
          <a:p>
            <a:r>
              <a:rPr lang="en-GB" sz="1200" b="1" i="0" u="none" strike="noStrike" dirty="0">
                <a:solidFill>
                  <a:srgbClr val="000000"/>
                </a:solidFill>
                <a:effectLst/>
                <a:latin typeface="DR Agu Sans Regular" pitchFamily="2" charset="0"/>
              </a:rPr>
              <a:t>Website:</a:t>
            </a:r>
            <a:r>
              <a:rPr lang="en-GB" sz="1200" b="0" i="0" u="none" strike="noStrike" dirty="0">
                <a:solidFill>
                  <a:srgbClr val="000000"/>
                </a:solidFill>
                <a:effectLst/>
                <a:latin typeface="DR Agu Sans Regular" pitchFamily="2" charset="0"/>
              </a:rPr>
              <a:t> </a:t>
            </a:r>
            <a:r>
              <a:rPr lang="en-GB" sz="1200" b="0" i="0" u="sng" strike="noStrike" dirty="0">
                <a:solidFill>
                  <a:srgbClr val="0563C1"/>
                </a:solidFill>
                <a:effectLst/>
                <a:latin typeface="DR Agu Sans Regular" pitchFamily="2" charset="0"/>
                <a:hlinkClick r:id="rId6"/>
              </a:rPr>
              <a:t>www.eric.org.uk</a:t>
            </a:r>
            <a:r>
              <a:rPr lang="en-GB" sz="1200" b="0" i="0" u="none" strike="noStrike" dirty="0">
                <a:solidFill>
                  <a:srgbClr val="000000"/>
                </a:solidFill>
                <a:effectLst/>
                <a:latin typeface="DR Agu Sans Regular" pitchFamily="2" charset="0"/>
              </a:rPr>
              <a:t> </a:t>
            </a:r>
            <a:endParaRPr lang="en-US" sz="1200" dirty="0">
              <a:latin typeface="DR Agu Sans Regular" pitchFamily="2" charset="0"/>
            </a:endParaRPr>
          </a:p>
          <a:p>
            <a:pPr marL="285750" indent="-285750">
              <a:buFont typeface="Arial" panose="020B0604020202020204" pitchFamily="34" charset="0"/>
              <a:buChar char="•"/>
            </a:pPr>
            <a:endParaRPr lang="en-US" sz="1200" dirty="0">
              <a:latin typeface="DR Agu Sans Regular" pitchFamily="2" charset="0"/>
            </a:endParaRPr>
          </a:p>
          <a:p>
            <a:pPr marL="285750" indent="-285750">
              <a:buFont typeface="Arial" panose="020B0604020202020204" pitchFamily="34" charset="0"/>
              <a:buChar char="•"/>
            </a:pPr>
            <a:endParaRPr lang="en-US" sz="1200" dirty="0">
              <a:latin typeface="DR Agu Sans Regular" pitchFamily="2" charset="0"/>
            </a:endParaRPr>
          </a:p>
          <a:p>
            <a:pPr marL="285750" indent="-285750">
              <a:buFont typeface="Arial" panose="020B0604020202020204" pitchFamily="34" charset="0"/>
              <a:buChar char="•"/>
            </a:pPr>
            <a:endParaRPr lang="en-US" sz="1200" dirty="0">
              <a:latin typeface="DR Agu Sans Regular" pitchFamily="2" charset="0"/>
            </a:endParaRPr>
          </a:p>
        </p:txBody>
      </p:sp>
      <p:sp>
        <p:nvSpPr>
          <p:cNvPr id="5" name="TextBox 4">
            <a:extLst>
              <a:ext uri="{FF2B5EF4-FFF2-40B4-BE49-F238E27FC236}">
                <a16:creationId xmlns:a16="http://schemas.microsoft.com/office/drawing/2014/main" id="{B2A847E3-19AC-A695-4BE9-62F2C1F1283B}"/>
              </a:ext>
            </a:extLst>
          </p:cNvPr>
          <p:cNvSpPr txBox="1"/>
          <p:nvPr/>
        </p:nvSpPr>
        <p:spPr>
          <a:xfrm>
            <a:off x="3070600" y="620857"/>
            <a:ext cx="3335309" cy="1338828"/>
          </a:xfrm>
          <a:prstGeom prst="rect">
            <a:avLst/>
          </a:prstGeom>
          <a:noFill/>
        </p:spPr>
        <p:txBody>
          <a:bodyPr wrap="square" rtlCol="0">
            <a:spAutoFit/>
          </a:bodyPr>
          <a:lstStyle/>
          <a:p>
            <a:pPr algn="ctr"/>
            <a:r>
              <a:rPr lang="en-US" sz="2700" dirty="0">
                <a:solidFill>
                  <a:schemeClr val="bg1"/>
                </a:solidFill>
                <a:latin typeface="GrilledCheese BTN" panose="020B0604060402040206" pitchFamily="34" charset="0"/>
              </a:rPr>
              <a:t>12 Tips for Potty Training Out and About</a:t>
            </a:r>
          </a:p>
        </p:txBody>
      </p:sp>
    </p:spTree>
    <p:extLst>
      <p:ext uri="{BB962C8B-B14F-4D97-AF65-F5344CB8AC3E}">
        <p14:creationId xmlns:p14="http://schemas.microsoft.com/office/powerpoint/2010/main" val="705423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142</TotalTime>
  <Words>694</Words>
  <Application>Microsoft Macintosh PowerPoint</Application>
  <PresentationFormat>A4 Paper (210x297 mm)</PresentationFormat>
  <Paragraphs>39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DR Agu Sans Regular</vt:lpstr>
      <vt:lpstr>Grilled Cheese BTN Pro Regular</vt:lpstr>
      <vt:lpstr>GrilledCheese BTN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Payne</dc:creator>
  <cp:lastModifiedBy>Joanna Mason</cp:lastModifiedBy>
  <cp:revision>33</cp:revision>
  <dcterms:created xsi:type="dcterms:W3CDTF">2023-06-30T11:07:41Z</dcterms:created>
  <dcterms:modified xsi:type="dcterms:W3CDTF">2024-02-08T11:17:15Z</dcterms:modified>
</cp:coreProperties>
</file>