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2" r:id="rId2"/>
    <p:sldId id="263"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327"/>
  </p:normalViewPr>
  <p:slideViewPr>
    <p:cSldViewPr snapToGrid="0">
      <p:cViewPr varScale="1">
        <p:scale>
          <a:sx n="77" d="100"/>
          <a:sy n="77" d="100"/>
        </p:scale>
        <p:origin x="31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55E2FF5-C8BF-3841-8710-F9E96F910E45}" type="datetimeFigureOut">
              <a:rPr lang="en-US" smtClean="0"/>
              <a:t>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107213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5E2FF5-C8BF-3841-8710-F9E96F910E45}" type="datetimeFigureOut">
              <a:rPr lang="en-US" smtClean="0"/>
              <a:t>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3864526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5E2FF5-C8BF-3841-8710-F9E96F910E45}" type="datetimeFigureOut">
              <a:rPr lang="en-US" smtClean="0"/>
              <a:t>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156215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5E2FF5-C8BF-3841-8710-F9E96F910E45}" type="datetimeFigureOut">
              <a:rPr lang="en-US" smtClean="0"/>
              <a:t>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120468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55E2FF5-C8BF-3841-8710-F9E96F910E45}" type="datetimeFigureOut">
              <a:rPr lang="en-US" smtClean="0"/>
              <a:t>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2824429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55E2FF5-C8BF-3841-8710-F9E96F910E45}" type="datetimeFigureOut">
              <a:rPr lang="en-US" smtClean="0"/>
              <a:t>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344170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55E2FF5-C8BF-3841-8710-F9E96F910E45}" type="datetimeFigureOut">
              <a:rPr lang="en-US" smtClean="0"/>
              <a:t>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357062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55E2FF5-C8BF-3841-8710-F9E96F910E45}" type="datetimeFigureOut">
              <a:rPr lang="en-US" smtClean="0"/>
              <a:t>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233133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E2FF5-C8BF-3841-8710-F9E96F910E45}" type="datetimeFigureOut">
              <a:rPr lang="en-US" smtClean="0"/>
              <a:t>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376303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55E2FF5-C8BF-3841-8710-F9E96F910E45}" type="datetimeFigureOut">
              <a:rPr lang="en-US" smtClean="0"/>
              <a:t>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250668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55E2FF5-C8BF-3841-8710-F9E96F910E45}" type="datetimeFigureOut">
              <a:rPr lang="en-US" smtClean="0"/>
              <a:t>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3989C-DF8F-2D43-A961-BA980E6DFC8B}" type="slidenum">
              <a:rPr lang="en-US" smtClean="0"/>
              <a:t>‹#›</a:t>
            </a:fld>
            <a:endParaRPr lang="en-US"/>
          </a:p>
        </p:txBody>
      </p:sp>
    </p:spTree>
    <p:extLst>
      <p:ext uri="{BB962C8B-B14F-4D97-AF65-F5344CB8AC3E}">
        <p14:creationId xmlns:p14="http://schemas.microsoft.com/office/powerpoint/2010/main" val="170484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55E2FF5-C8BF-3841-8710-F9E96F910E45}" type="datetimeFigureOut">
              <a:rPr lang="en-US" smtClean="0"/>
              <a:t>2/8/24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773989C-DF8F-2D43-A961-BA980E6DFC8B}" type="slidenum">
              <a:rPr lang="en-US" smtClean="0"/>
              <a:t>‹#›</a:t>
            </a:fld>
            <a:endParaRPr lang="en-US"/>
          </a:p>
        </p:txBody>
      </p:sp>
    </p:spTree>
    <p:extLst>
      <p:ext uri="{BB962C8B-B14F-4D97-AF65-F5344CB8AC3E}">
        <p14:creationId xmlns:p14="http://schemas.microsoft.com/office/powerpoint/2010/main" val="32072147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A379FA-34A6-921C-3FC6-AA5B59BEF43E}"/>
              </a:ext>
            </a:extLst>
          </p:cNvPr>
          <p:cNvPicPr>
            <a:picLocks noChangeAspect="1"/>
          </p:cNvPicPr>
          <p:nvPr/>
        </p:nvPicPr>
        <p:blipFill>
          <a:blip r:embed="rId2"/>
          <a:stretch>
            <a:fillRect/>
          </a:stretch>
        </p:blipFill>
        <p:spPr>
          <a:xfrm>
            <a:off x="0" y="0"/>
            <a:ext cx="6858000" cy="9906000"/>
          </a:xfrm>
          <a:prstGeom prst="rect">
            <a:avLst/>
          </a:prstGeom>
        </p:spPr>
      </p:pic>
      <p:pic>
        <p:nvPicPr>
          <p:cNvPr id="4" name="Picture 3">
            <a:extLst>
              <a:ext uri="{FF2B5EF4-FFF2-40B4-BE49-F238E27FC236}">
                <a16:creationId xmlns:a16="http://schemas.microsoft.com/office/drawing/2014/main" id="{6C1DF0A5-FED9-8B46-0DA8-4320A8AD4FAE}"/>
              </a:ext>
            </a:extLst>
          </p:cNvPr>
          <p:cNvPicPr>
            <a:picLocks noChangeAspect="1"/>
          </p:cNvPicPr>
          <p:nvPr/>
        </p:nvPicPr>
        <p:blipFill>
          <a:blip r:embed="rId3"/>
          <a:stretch>
            <a:fillRect/>
          </a:stretch>
        </p:blipFill>
        <p:spPr>
          <a:xfrm>
            <a:off x="2549473" y="549383"/>
            <a:ext cx="4127500" cy="1346200"/>
          </a:xfrm>
          <a:prstGeom prst="rect">
            <a:avLst/>
          </a:prstGeom>
        </p:spPr>
      </p:pic>
      <p:sp>
        <p:nvSpPr>
          <p:cNvPr id="9" name="TextBox 8">
            <a:extLst>
              <a:ext uri="{FF2B5EF4-FFF2-40B4-BE49-F238E27FC236}">
                <a16:creationId xmlns:a16="http://schemas.microsoft.com/office/drawing/2014/main" id="{2BB118AF-9B3D-D8ED-DD86-583B85284826}"/>
              </a:ext>
            </a:extLst>
          </p:cNvPr>
          <p:cNvSpPr txBox="1"/>
          <p:nvPr/>
        </p:nvSpPr>
        <p:spPr>
          <a:xfrm>
            <a:off x="316553" y="2168373"/>
            <a:ext cx="6243273" cy="3816429"/>
          </a:xfrm>
          <a:prstGeom prst="rect">
            <a:avLst/>
          </a:prstGeom>
          <a:noFill/>
        </p:spPr>
        <p:txBody>
          <a:bodyPr wrap="square" rtlCol="0">
            <a:spAutoFit/>
          </a:bodyPr>
          <a:lstStyle/>
          <a:p>
            <a:r>
              <a:rPr lang="en-US" sz="1600" dirty="0">
                <a:latin typeface="GrilledCheese BTN" panose="020B0604060402040206" pitchFamily="34" charset="0"/>
              </a:rPr>
              <a:t>How can I help my child when a new baby arrives? </a:t>
            </a:r>
          </a:p>
          <a:p>
            <a:endParaRPr lang="en-US" sz="1600" dirty="0">
              <a:latin typeface="GrilledCheese BTN" panose="020B0604060402040206" pitchFamily="34" charset="0"/>
            </a:endParaRPr>
          </a:p>
          <a:p>
            <a:r>
              <a:rPr lang="en-GB" sz="1400" dirty="0">
                <a:latin typeface="DR Agu Sans Regular" pitchFamily="2" charset="0"/>
              </a:rPr>
              <a:t>Use time when you are feeding your baby to cuddle your older child up close. You might want to suggest that they bring a book and you look at the pictures together. You will soon get used to multi-tasking!</a:t>
            </a:r>
          </a:p>
          <a:p>
            <a:endParaRPr lang="en-US" sz="1400" dirty="0">
              <a:latin typeface="DR Agu Sans Regular" pitchFamily="2" charset="0"/>
            </a:endParaRPr>
          </a:p>
          <a:p>
            <a:r>
              <a:rPr lang="en-GB" sz="1400" dirty="0">
                <a:latin typeface="DR Agu Sans Regular" pitchFamily="2" charset="0"/>
              </a:rPr>
              <a:t>Try to limit the amount of visitors that come to the house each day. When a new baby arrives, it’s normal for extended family and friends to want to gather round – but it is alright to say no. You really do need to have time as a family to get adjusted and get to know the new addition yourselves. Too many visitors can be distressing for young  children especially if it disturbs their usual routines.</a:t>
            </a:r>
          </a:p>
          <a:p>
            <a:endParaRPr lang="en-GB" sz="1400" dirty="0">
              <a:latin typeface="DR Agu Sans Regular" pitchFamily="2" charset="0"/>
            </a:endParaRPr>
          </a:p>
          <a:p>
            <a:r>
              <a:rPr lang="en-GB" sz="1400" dirty="0">
                <a:latin typeface="DR Agu Sans Regular" pitchFamily="2" charset="0"/>
              </a:rPr>
              <a:t>Stick to children’s normal routines. Bath time and snuggled up bedtime stories are a great way to calm your child after a busy day and spend some much needed one to one time. It’s easy to forgo a night or two when tiredness sets in but remember these times in the day provide stability for children.</a:t>
            </a:r>
          </a:p>
          <a:p>
            <a:endParaRPr lang="en-US" sz="1400" dirty="0">
              <a:latin typeface="DR Agu Sans Regular" pitchFamily="2" charset="0"/>
            </a:endParaRPr>
          </a:p>
        </p:txBody>
      </p:sp>
      <p:sp>
        <p:nvSpPr>
          <p:cNvPr id="10" name="TextBox 9">
            <a:extLst>
              <a:ext uri="{FF2B5EF4-FFF2-40B4-BE49-F238E27FC236}">
                <a16:creationId xmlns:a16="http://schemas.microsoft.com/office/drawing/2014/main" id="{08A45523-3F20-37E6-ECAA-152AB07FA8BC}"/>
              </a:ext>
            </a:extLst>
          </p:cNvPr>
          <p:cNvSpPr txBox="1"/>
          <p:nvPr/>
        </p:nvSpPr>
        <p:spPr>
          <a:xfrm>
            <a:off x="316552" y="5860678"/>
            <a:ext cx="4163519" cy="2031325"/>
          </a:xfrm>
          <a:prstGeom prst="rect">
            <a:avLst/>
          </a:prstGeom>
          <a:noFill/>
        </p:spPr>
        <p:txBody>
          <a:bodyPr wrap="square" rtlCol="0">
            <a:spAutoFit/>
          </a:bodyPr>
          <a:lstStyle/>
          <a:p>
            <a:r>
              <a:rPr lang="en-GB" sz="1400" dirty="0">
                <a:latin typeface="DR Agu Sans Regular" pitchFamily="2" charset="0"/>
              </a:rPr>
              <a:t>Remind yourself that things don’t have to perfect. When you have young children it’s all about things being ‘good enough’ and surviving the day!</a:t>
            </a:r>
          </a:p>
          <a:p>
            <a:endParaRPr lang="en-GB" sz="1400" dirty="0">
              <a:latin typeface="DR Agu Sans Regular" pitchFamily="2" charset="0"/>
            </a:endParaRPr>
          </a:p>
          <a:p>
            <a:r>
              <a:rPr lang="en-GB" sz="1400" dirty="0">
                <a:latin typeface="DR Agu Sans Regular" pitchFamily="2" charset="0"/>
              </a:rPr>
              <a:t>Set yourself realistic goals. Looking after a toddler or pre-schooler and a baby is time consuming. Don’t underestimate how long a trip to the shops can take when you factor in feeds and trips to the toilet.</a:t>
            </a:r>
          </a:p>
          <a:p>
            <a:endParaRPr lang="en-US" sz="1400" dirty="0">
              <a:latin typeface="DR Agu Sans Regular" pitchFamily="2" charset="0"/>
            </a:endParaRPr>
          </a:p>
        </p:txBody>
      </p:sp>
      <p:sp>
        <p:nvSpPr>
          <p:cNvPr id="11" name="TextBox 10">
            <a:extLst>
              <a:ext uri="{FF2B5EF4-FFF2-40B4-BE49-F238E27FC236}">
                <a16:creationId xmlns:a16="http://schemas.microsoft.com/office/drawing/2014/main" id="{FB9E7F1F-F804-BDB6-6B28-6AB182A35BBF}"/>
              </a:ext>
            </a:extLst>
          </p:cNvPr>
          <p:cNvSpPr txBox="1"/>
          <p:nvPr/>
        </p:nvSpPr>
        <p:spPr>
          <a:xfrm>
            <a:off x="2945568" y="622318"/>
            <a:ext cx="3335309" cy="1200329"/>
          </a:xfrm>
          <a:prstGeom prst="rect">
            <a:avLst/>
          </a:prstGeom>
          <a:noFill/>
        </p:spPr>
        <p:txBody>
          <a:bodyPr wrap="square" rtlCol="0">
            <a:spAutoFit/>
          </a:bodyPr>
          <a:lstStyle/>
          <a:p>
            <a:pPr algn="ctr"/>
            <a:r>
              <a:rPr lang="en-US" sz="2400" dirty="0">
                <a:solidFill>
                  <a:schemeClr val="bg1"/>
                </a:solidFill>
                <a:latin typeface="GrilledCheese BTN" panose="020B0604060402040206" pitchFamily="34" charset="0"/>
              </a:rPr>
              <a:t>Seven Tips for Welcoming a New Baby into the Family</a:t>
            </a:r>
          </a:p>
        </p:txBody>
      </p:sp>
      <p:pic>
        <p:nvPicPr>
          <p:cNvPr id="12" name="Picture 11">
            <a:extLst>
              <a:ext uri="{FF2B5EF4-FFF2-40B4-BE49-F238E27FC236}">
                <a16:creationId xmlns:a16="http://schemas.microsoft.com/office/drawing/2014/main" id="{32121437-A158-0129-FBA9-A9DD2E5BC526}"/>
              </a:ext>
            </a:extLst>
          </p:cNvPr>
          <p:cNvPicPr>
            <a:picLocks noChangeAspect="1"/>
          </p:cNvPicPr>
          <p:nvPr/>
        </p:nvPicPr>
        <p:blipFill>
          <a:blip r:embed="rId4"/>
          <a:stretch>
            <a:fillRect/>
          </a:stretch>
        </p:blipFill>
        <p:spPr>
          <a:xfrm>
            <a:off x="4083380" y="6338633"/>
            <a:ext cx="2774619" cy="3567367"/>
          </a:xfrm>
          <a:prstGeom prst="rect">
            <a:avLst/>
          </a:prstGeom>
        </p:spPr>
      </p:pic>
      <p:sp>
        <p:nvSpPr>
          <p:cNvPr id="16" name="TextBox 15">
            <a:extLst>
              <a:ext uri="{FF2B5EF4-FFF2-40B4-BE49-F238E27FC236}">
                <a16:creationId xmlns:a16="http://schemas.microsoft.com/office/drawing/2014/main" id="{B90D2A83-C9FD-BA97-9AE4-E12FE740C794}"/>
              </a:ext>
            </a:extLst>
          </p:cNvPr>
          <p:cNvSpPr txBox="1"/>
          <p:nvPr/>
        </p:nvSpPr>
        <p:spPr>
          <a:xfrm>
            <a:off x="1713516" y="9048472"/>
            <a:ext cx="3195764" cy="553998"/>
          </a:xfrm>
          <a:prstGeom prst="rect">
            <a:avLst/>
          </a:prstGeom>
          <a:noFill/>
        </p:spPr>
        <p:txBody>
          <a:bodyPr wrap="square" rtlCol="0">
            <a:spAutoFit/>
          </a:bodyPr>
          <a:lstStyle/>
          <a:p>
            <a:pPr algn="ctr"/>
            <a:r>
              <a:rPr lang="en-US" sz="1500" dirty="0">
                <a:solidFill>
                  <a:schemeClr val="bg1"/>
                </a:solidFill>
                <a:latin typeface="DR Agu Sans Regular" pitchFamily="2" charset="0"/>
              </a:rPr>
              <a:t>For more resources,</a:t>
            </a:r>
          </a:p>
          <a:p>
            <a:pPr algn="ctr"/>
            <a:r>
              <a:rPr lang="en-US" sz="1500" dirty="0">
                <a:solidFill>
                  <a:schemeClr val="bg1"/>
                </a:solidFill>
                <a:latin typeface="DR Agu Sans Regular" pitchFamily="2" charset="0"/>
              </a:rPr>
              <a:t>go to </a:t>
            </a:r>
            <a:r>
              <a:rPr lang="en-US" sz="1500" dirty="0" err="1">
                <a:solidFill>
                  <a:schemeClr val="bg1"/>
                </a:solidFill>
                <a:latin typeface="GrilledCheese BTN" panose="020B0604060402040206" pitchFamily="34" charset="0"/>
              </a:rPr>
              <a:t>bingbunny.com</a:t>
            </a:r>
            <a:endParaRPr lang="en-US" sz="1500" dirty="0">
              <a:solidFill>
                <a:schemeClr val="bg1"/>
              </a:solidFill>
              <a:latin typeface="GrilledCheese BTN" panose="020B0604060402040206" pitchFamily="34" charset="0"/>
            </a:endParaRPr>
          </a:p>
        </p:txBody>
      </p:sp>
      <p:sp>
        <p:nvSpPr>
          <p:cNvPr id="17" name="TextBox 16">
            <a:extLst>
              <a:ext uri="{FF2B5EF4-FFF2-40B4-BE49-F238E27FC236}">
                <a16:creationId xmlns:a16="http://schemas.microsoft.com/office/drawing/2014/main" id="{BDB6A264-4E78-DD7F-FD7A-E1F628B3EB26}"/>
              </a:ext>
            </a:extLst>
          </p:cNvPr>
          <p:cNvSpPr txBox="1"/>
          <p:nvPr/>
        </p:nvSpPr>
        <p:spPr>
          <a:xfrm>
            <a:off x="2893102" y="9611733"/>
            <a:ext cx="1708878" cy="215444"/>
          </a:xfrm>
          <a:prstGeom prst="rect">
            <a:avLst/>
          </a:prstGeom>
          <a:noFill/>
        </p:spPr>
        <p:txBody>
          <a:bodyPr wrap="square" rtlCol="0">
            <a:spAutoFit/>
          </a:bodyPr>
          <a:lstStyle/>
          <a:p>
            <a:r>
              <a:rPr lang="en-GB" sz="600" b="0" i="0" dirty="0">
                <a:solidFill>
                  <a:schemeClr val="bg1">
                    <a:lumMod val="85000"/>
                  </a:schemeClr>
                </a:solidFill>
                <a:effectLst/>
                <a:latin typeface="DR Agu Sans Regular" pitchFamily="2" charset="0"/>
              </a:rPr>
              <a:t>© 2023 </a:t>
            </a:r>
            <a:r>
              <a:rPr lang="en-GB" sz="600" b="0" i="0" dirty="0" err="1">
                <a:solidFill>
                  <a:schemeClr val="bg1">
                    <a:lumMod val="85000"/>
                  </a:schemeClr>
                </a:solidFill>
                <a:effectLst/>
                <a:latin typeface="DR Agu Sans Regular" pitchFamily="2" charset="0"/>
              </a:rPr>
              <a:t>Acamar</a:t>
            </a:r>
            <a:r>
              <a:rPr lang="en-GB" sz="600" b="0" i="0" dirty="0">
                <a:solidFill>
                  <a:schemeClr val="bg1">
                    <a:lumMod val="85000"/>
                  </a:schemeClr>
                </a:solidFill>
                <a:effectLst/>
                <a:latin typeface="DR Agu Sans Regular" pitchFamily="2" charset="0"/>
              </a:rPr>
              <a:t> Films Ltd</a:t>
            </a:r>
            <a:r>
              <a:rPr lang="en-GB" sz="800" b="0" i="0" dirty="0">
                <a:solidFill>
                  <a:schemeClr val="bg1">
                    <a:lumMod val="85000"/>
                  </a:schemeClr>
                </a:solidFill>
                <a:effectLst/>
                <a:latin typeface="DR Agu Sans Regular" pitchFamily="2" charset="0"/>
              </a:rPr>
              <a:t>.</a:t>
            </a:r>
            <a:endParaRPr lang="en-US" sz="800" dirty="0">
              <a:solidFill>
                <a:schemeClr val="bg1">
                  <a:lumMod val="85000"/>
                </a:schemeClr>
              </a:solidFill>
              <a:latin typeface="DR Agu Sans Regular" pitchFamily="2" charset="0"/>
            </a:endParaRPr>
          </a:p>
        </p:txBody>
      </p:sp>
      <p:pic>
        <p:nvPicPr>
          <p:cNvPr id="6" name="Picture 5" descr="A logo with colorful letters&#10;&#10;Description automatically generated">
            <a:extLst>
              <a:ext uri="{FF2B5EF4-FFF2-40B4-BE49-F238E27FC236}">
                <a16:creationId xmlns:a16="http://schemas.microsoft.com/office/drawing/2014/main" id="{F33F0DBB-1CD6-1D2F-8400-6352D249C7BA}"/>
              </a:ext>
            </a:extLst>
          </p:cNvPr>
          <p:cNvPicPr>
            <a:picLocks noChangeAspect="1"/>
          </p:cNvPicPr>
          <p:nvPr/>
        </p:nvPicPr>
        <p:blipFill>
          <a:blip r:embed="rId5"/>
          <a:stretch>
            <a:fillRect/>
          </a:stretch>
        </p:blipFill>
        <p:spPr>
          <a:xfrm>
            <a:off x="597496" y="8184437"/>
            <a:ext cx="1506976" cy="620520"/>
          </a:xfrm>
          <a:prstGeom prst="rect">
            <a:avLst/>
          </a:prstGeom>
        </p:spPr>
      </p:pic>
    </p:spTree>
    <p:extLst>
      <p:ext uri="{BB962C8B-B14F-4D97-AF65-F5344CB8AC3E}">
        <p14:creationId xmlns:p14="http://schemas.microsoft.com/office/powerpoint/2010/main" val="321941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E06DF-ABE9-6DB9-2F4E-0A0B175C362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A746C5A-E12F-0E9B-331B-71DDF6F809F0}"/>
              </a:ext>
            </a:extLst>
          </p:cNvPr>
          <p:cNvPicPr>
            <a:picLocks noChangeAspect="1"/>
          </p:cNvPicPr>
          <p:nvPr/>
        </p:nvPicPr>
        <p:blipFill>
          <a:blip r:embed="rId2"/>
          <a:stretch>
            <a:fillRect/>
          </a:stretch>
        </p:blipFill>
        <p:spPr>
          <a:xfrm>
            <a:off x="0" y="0"/>
            <a:ext cx="6858000" cy="9906000"/>
          </a:xfrm>
          <a:prstGeom prst="rect">
            <a:avLst/>
          </a:prstGeom>
        </p:spPr>
      </p:pic>
      <p:pic>
        <p:nvPicPr>
          <p:cNvPr id="4" name="Picture 3">
            <a:extLst>
              <a:ext uri="{FF2B5EF4-FFF2-40B4-BE49-F238E27FC236}">
                <a16:creationId xmlns:a16="http://schemas.microsoft.com/office/drawing/2014/main" id="{E65BB579-9317-4389-BBCD-CA665B143D4F}"/>
              </a:ext>
            </a:extLst>
          </p:cNvPr>
          <p:cNvPicPr>
            <a:picLocks noChangeAspect="1"/>
          </p:cNvPicPr>
          <p:nvPr/>
        </p:nvPicPr>
        <p:blipFill>
          <a:blip r:embed="rId3"/>
          <a:stretch>
            <a:fillRect/>
          </a:stretch>
        </p:blipFill>
        <p:spPr>
          <a:xfrm>
            <a:off x="2549473" y="549383"/>
            <a:ext cx="4127500" cy="1346200"/>
          </a:xfrm>
          <a:prstGeom prst="rect">
            <a:avLst/>
          </a:prstGeom>
        </p:spPr>
      </p:pic>
      <p:sp>
        <p:nvSpPr>
          <p:cNvPr id="9" name="TextBox 8">
            <a:extLst>
              <a:ext uri="{FF2B5EF4-FFF2-40B4-BE49-F238E27FC236}">
                <a16:creationId xmlns:a16="http://schemas.microsoft.com/office/drawing/2014/main" id="{2DD63C7A-BD85-BB9E-00D5-81BD7DE03EB4}"/>
              </a:ext>
            </a:extLst>
          </p:cNvPr>
          <p:cNvSpPr txBox="1"/>
          <p:nvPr/>
        </p:nvSpPr>
        <p:spPr>
          <a:xfrm>
            <a:off x="316553" y="2168373"/>
            <a:ext cx="6243273" cy="1384995"/>
          </a:xfrm>
          <a:prstGeom prst="rect">
            <a:avLst/>
          </a:prstGeom>
          <a:noFill/>
        </p:spPr>
        <p:txBody>
          <a:bodyPr wrap="square" rtlCol="0">
            <a:spAutoFit/>
          </a:bodyPr>
          <a:lstStyle/>
          <a:p>
            <a:r>
              <a:rPr lang="en-GB" sz="1400" dirty="0">
                <a:latin typeface="DR Agu Sans Regular" pitchFamily="2" charset="0"/>
              </a:rPr>
              <a:t>Make time for self-care. Arrange to meet friends for lunch or take yourself for a walk. You deserve a break every once in a while.</a:t>
            </a:r>
          </a:p>
          <a:p>
            <a:endParaRPr lang="en-GB" sz="1400" dirty="0">
              <a:latin typeface="DR Agu Sans Regular" pitchFamily="2" charset="0"/>
            </a:endParaRPr>
          </a:p>
          <a:p>
            <a:r>
              <a:rPr lang="en-GB" sz="1400" dirty="0">
                <a:latin typeface="DR Agu Sans Regular" pitchFamily="2" charset="0"/>
              </a:rPr>
              <a:t>Last but not least, celebrate the little wins! This time is precious and passes quickly.</a:t>
            </a:r>
          </a:p>
          <a:p>
            <a:endParaRPr lang="en-US" sz="1400" dirty="0">
              <a:latin typeface="DR Agu Sans Regular" pitchFamily="2" charset="0"/>
            </a:endParaRPr>
          </a:p>
        </p:txBody>
      </p:sp>
      <p:sp>
        <p:nvSpPr>
          <p:cNvPr id="10" name="TextBox 9">
            <a:extLst>
              <a:ext uri="{FF2B5EF4-FFF2-40B4-BE49-F238E27FC236}">
                <a16:creationId xmlns:a16="http://schemas.microsoft.com/office/drawing/2014/main" id="{D4129D1A-7D0D-FEA5-D39C-79DFAAB65F69}"/>
              </a:ext>
            </a:extLst>
          </p:cNvPr>
          <p:cNvSpPr txBox="1"/>
          <p:nvPr/>
        </p:nvSpPr>
        <p:spPr>
          <a:xfrm>
            <a:off x="316553" y="5561334"/>
            <a:ext cx="4163519" cy="3477875"/>
          </a:xfrm>
          <a:prstGeom prst="rect">
            <a:avLst/>
          </a:prstGeom>
          <a:noFill/>
        </p:spPr>
        <p:txBody>
          <a:bodyPr wrap="square" rtlCol="0">
            <a:spAutoFit/>
          </a:bodyPr>
          <a:lstStyle/>
          <a:p>
            <a:r>
              <a:rPr lang="en-US" sz="1600" dirty="0">
                <a:latin typeface="GrilledCheese BTN" panose="020B0604060402040206" pitchFamily="34" charset="0"/>
              </a:rPr>
              <a:t>About the contributor</a:t>
            </a:r>
          </a:p>
          <a:p>
            <a:r>
              <a:rPr lang="en-GB" sz="1200" dirty="0">
                <a:latin typeface="DR Agu Sans Regular" pitchFamily="2" charset="0"/>
              </a:rPr>
              <a:t>NDNA partnered with Acamar Films, producer of the award-winning preschool series Bing, to bring parents some helpful tips and suggestions to support them during the ups and downs of children’s transitions.</a:t>
            </a:r>
          </a:p>
          <a:p>
            <a:endParaRPr lang="en-GB" sz="1200" dirty="0">
              <a:latin typeface="DR Agu Sans Regular" pitchFamily="2" charset="0"/>
            </a:endParaRPr>
          </a:p>
          <a:p>
            <a:r>
              <a:rPr lang="en-GB" sz="1200" dirty="0">
                <a:latin typeface="DR Agu Sans Regular" pitchFamily="2" charset="0"/>
              </a:rPr>
              <a:t>NDNA are the national membership organisation and the voice of day nurseries in the UK: the people behind the people who care, and champion the best for our children. By providing early years training, advice and guidance, we give your nursery the edge, an advantage that makes it the best it can be.</a:t>
            </a:r>
          </a:p>
          <a:p>
            <a:pPr marL="285750" indent="-285750">
              <a:buFont typeface="Arial" panose="020B0604020202020204" pitchFamily="34" charset="0"/>
              <a:buChar char="•"/>
            </a:pPr>
            <a:endParaRPr lang="en-US" sz="1400" dirty="0">
              <a:latin typeface="DR Agu Sans Regular" pitchFamily="2" charset="0"/>
            </a:endParaRPr>
          </a:p>
          <a:p>
            <a:pPr marL="285750" indent="-285750">
              <a:buFont typeface="Arial" panose="020B0604020202020204" pitchFamily="34" charset="0"/>
              <a:buChar char="•"/>
            </a:pPr>
            <a:endParaRPr lang="en-US" sz="1400" dirty="0">
              <a:latin typeface="DR Agu Sans Regular" pitchFamily="2" charset="0"/>
            </a:endParaRPr>
          </a:p>
          <a:p>
            <a:pPr marL="285750" indent="-285750">
              <a:buFont typeface="Arial" panose="020B0604020202020204" pitchFamily="34" charset="0"/>
              <a:buChar char="•"/>
            </a:pPr>
            <a:endParaRPr lang="en-US" sz="1400" dirty="0">
              <a:latin typeface="DR Agu Sans Regular" pitchFamily="2" charset="0"/>
            </a:endParaRPr>
          </a:p>
          <a:p>
            <a:pPr marL="285750" indent="-285750">
              <a:buFont typeface="Arial" panose="020B0604020202020204" pitchFamily="34" charset="0"/>
              <a:buChar char="•"/>
            </a:pPr>
            <a:endParaRPr lang="en-US" sz="1400" dirty="0">
              <a:latin typeface="DR Agu Sans Regular" pitchFamily="2" charset="0"/>
            </a:endParaRPr>
          </a:p>
          <a:p>
            <a:pPr marL="285750" indent="-285750">
              <a:buFont typeface="Arial" panose="020B0604020202020204" pitchFamily="34" charset="0"/>
              <a:buChar char="•"/>
            </a:pPr>
            <a:endParaRPr lang="en-US" sz="1400" dirty="0">
              <a:latin typeface="DR Agu Sans Regular" pitchFamily="2" charset="0"/>
            </a:endParaRPr>
          </a:p>
          <a:p>
            <a:pPr marL="285750" indent="-285750">
              <a:buFont typeface="Arial" panose="020B0604020202020204" pitchFamily="34" charset="0"/>
              <a:buChar char="•"/>
            </a:pPr>
            <a:endParaRPr lang="en-US" sz="1400" dirty="0">
              <a:latin typeface="DR Agu Sans Regular" pitchFamily="2" charset="0"/>
            </a:endParaRPr>
          </a:p>
        </p:txBody>
      </p:sp>
      <p:sp>
        <p:nvSpPr>
          <p:cNvPr id="11" name="TextBox 10">
            <a:extLst>
              <a:ext uri="{FF2B5EF4-FFF2-40B4-BE49-F238E27FC236}">
                <a16:creationId xmlns:a16="http://schemas.microsoft.com/office/drawing/2014/main" id="{879FD427-8FA6-71DD-4B43-80DB55713D51}"/>
              </a:ext>
            </a:extLst>
          </p:cNvPr>
          <p:cNvSpPr txBox="1"/>
          <p:nvPr/>
        </p:nvSpPr>
        <p:spPr>
          <a:xfrm>
            <a:off x="2945568" y="622318"/>
            <a:ext cx="3335309" cy="1200329"/>
          </a:xfrm>
          <a:prstGeom prst="rect">
            <a:avLst/>
          </a:prstGeom>
          <a:noFill/>
        </p:spPr>
        <p:txBody>
          <a:bodyPr wrap="square" rtlCol="0">
            <a:spAutoFit/>
          </a:bodyPr>
          <a:lstStyle/>
          <a:p>
            <a:pPr algn="ctr"/>
            <a:r>
              <a:rPr lang="en-US" sz="2400" dirty="0">
                <a:solidFill>
                  <a:schemeClr val="bg1"/>
                </a:solidFill>
                <a:latin typeface="GrilledCheese BTN" panose="020B0604060402040206" pitchFamily="34" charset="0"/>
              </a:rPr>
              <a:t>Seven Tips for Welcoming a New Baby into the Family</a:t>
            </a:r>
          </a:p>
        </p:txBody>
      </p:sp>
      <p:pic>
        <p:nvPicPr>
          <p:cNvPr id="12" name="Picture 11">
            <a:extLst>
              <a:ext uri="{FF2B5EF4-FFF2-40B4-BE49-F238E27FC236}">
                <a16:creationId xmlns:a16="http://schemas.microsoft.com/office/drawing/2014/main" id="{99F939C8-1A75-EB5D-26A8-DA70733141D2}"/>
              </a:ext>
            </a:extLst>
          </p:cNvPr>
          <p:cNvPicPr>
            <a:picLocks noChangeAspect="1"/>
          </p:cNvPicPr>
          <p:nvPr/>
        </p:nvPicPr>
        <p:blipFill>
          <a:blip r:embed="rId4"/>
          <a:stretch>
            <a:fillRect/>
          </a:stretch>
        </p:blipFill>
        <p:spPr>
          <a:xfrm>
            <a:off x="4083380" y="6338633"/>
            <a:ext cx="2774619" cy="3567367"/>
          </a:xfrm>
          <a:prstGeom prst="rect">
            <a:avLst/>
          </a:prstGeom>
        </p:spPr>
      </p:pic>
      <p:sp>
        <p:nvSpPr>
          <p:cNvPr id="16" name="TextBox 15">
            <a:extLst>
              <a:ext uri="{FF2B5EF4-FFF2-40B4-BE49-F238E27FC236}">
                <a16:creationId xmlns:a16="http://schemas.microsoft.com/office/drawing/2014/main" id="{B9635B45-34CA-E337-38A4-7E43B33A8AC7}"/>
              </a:ext>
            </a:extLst>
          </p:cNvPr>
          <p:cNvSpPr txBox="1"/>
          <p:nvPr/>
        </p:nvSpPr>
        <p:spPr>
          <a:xfrm>
            <a:off x="1713516" y="9048472"/>
            <a:ext cx="3195764" cy="553998"/>
          </a:xfrm>
          <a:prstGeom prst="rect">
            <a:avLst/>
          </a:prstGeom>
          <a:noFill/>
        </p:spPr>
        <p:txBody>
          <a:bodyPr wrap="square" rtlCol="0">
            <a:spAutoFit/>
          </a:bodyPr>
          <a:lstStyle/>
          <a:p>
            <a:pPr algn="ctr"/>
            <a:r>
              <a:rPr lang="en-US" sz="1500" dirty="0">
                <a:solidFill>
                  <a:schemeClr val="bg1"/>
                </a:solidFill>
                <a:latin typeface="DR Agu Sans Regular" pitchFamily="2" charset="0"/>
              </a:rPr>
              <a:t>For more resources,</a:t>
            </a:r>
          </a:p>
          <a:p>
            <a:pPr algn="ctr"/>
            <a:r>
              <a:rPr lang="en-US" sz="1500" dirty="0">
                <a:solidFill>
                  <a:schemeClr val="bg1"/>
                </a:solidFill>
                <a:latin typeface="DR Agu Sans Regular" pitchFamily="2" charset="0"/>
              </a:rPr>
              <a:t>go to </a:t>
            </a:r>
            <a:r>
              <a:rPr lang="en-US" sz="1500" dirty="0" err="1">
                <a:solidFill>
                  <a:schemeClr val="bg1"/>
                </a:solidFill>
                <a:latin typeface="GrilledCheese BTN" panose="020B0604060402040206" pitchFamily="34" charset="0"/>
              </a:rPr>
              <a:t>bingbunny.com</a:t>
            </a:r>
            <a:endParaRPr lang="en-US" sz="1500" dirty="0">
              <a:solidFill>
                <a:schemeClr val="bg1"/>
              </a:solidFill>
              <a:latin typeface="GrilledCheese BTN" panose="020B0604060402040206" pitchFamily="34" charset="0"/>
            </a:endParaRPr>
          </a:p>
        </p:txBody>
      </p:sp>
      <p:sp>
        <p:nvSpPr>
          <p:cNvPr id="17" name="TextBox 16">
            <a:extLst>
              <a:ext uri="{FF2B5EF4-FFF2-40B4-BE49-F238E27FC236}">
                <a16:creationId xmlns:a16="http://schemas.microsoft.com/office/drawing/2014/main" id="{4CED6F52-D75F-C395-384E-1DB687DAEEA2}"/>
              </a:ext>
            </a:extLst>
          </p:cNvPr>
          <p:cNvSpPr txBox="1"/>
          <p:nvPr/>
        </p:nvSpPr>
        <p:spPr>
          <a:xfrm>
            <a:off x="2893102" y="9611733"/>
            <a:ext cx="1708878" cy="215444"/>
          </a:xfrm>
          <a:prstGeom prst="rect">
            <a:avLst/>
          </a:prstGeom>
          <a:noFill/>
        </p:spPr>
        <p:txBody>
          <a:bodyPr wrap="square" rtlCol="0">
            <a:spAutoFit/>
          </a:bodyPr>
          <a:lstStyle/>
          <a:p>
            <a:r>
              <a:rPr lang="en-GB" sz="600" b="0" i="0" dirty="0">
                <a:solidFill>
                  <a:schemeClr val="bg1">
                    <a:lumMod val="85000"/>
                  </a:schemeClr>
                </a:solidFill>
                <a:effectLst/>
                <a:latin typeface="DR Agu Sans Regular" pitchFamily="2" charset="0"/>
              </a:rPr>
              <a:t>© 2023 </a:t>
            </a:r>
            <a:r>
              <a:rPr lang="en-GB" sz="600" b="0" i="0" dirty="0" err="1">
                <a:solidFill>
                  <a:schemeClr val="bg1">
                    <a:lumMod val="85000"/>
                  </a:schemeClr>
                </a:solidFill>
                <a:effectLst/>
                <a:latin typeface="DR Agu Sans Regular" pitchFamily="2" charset="0"/>
              </a:rPr>
              <a:t>Acamar</a:t>
            </a:r>
            <a:r>
              <a:rPr lang="en-GB" sz="600" b="0" i="0" dirty="0">
                <a:solidFill>
                  <a:schemeClr val="bg1">
                    <a:lumMod val="85000"/>
                  </a:schemeClr>
                </a:solidFill>
                <a:effectLst/>
                <a:latin typeface="DR Agu Sans Regular" pitchFamily="2" charset="0"/>
              </a:rPr>
              <a:t> Films Ltd</a:t>
            </a:r>
            <a:r>
              <a:rPr lang="en-GB" sz="800" b="0" i="0" dirty="0">
                <a:solidFill>
                  <a:schemeClr val="bg1">
                    <a:lumMod val="85000"/>
                  </a:schemeClr>
                </a:solidFill>
                <a:effectLst/>
                <a:latin typeface="DR Agu Sans Regular" pitchFamily="2" charset="0"/>
              </a:rPr>
              <a:t>.</a:t>
            </a:r>
            <a:endParaRPr lang="en-US" sz="800" dirty="0">
              <a:solidFill>
                <a:schemeClr val="bg1">
                  <a:lumMod val="85000"/>
                </a:schemeClr>
              </a:solidFill>
              <a:latin typeface="DR Agu Sans Regular" pitchFamily="2" charset="0"/>
            </a:endParaRPr>
          </a:p>
        </p:txBody>
      </p:sp>
      <p:pic>
        <p:nvPicPr>
          <p:cNvPr id="6" name="Picture 5" descr="A logo with colorful letters&#10;&#10;Description automatically generated">
            <a:extLst>
              <a:ext uri="{FF2B5EF4-FFF2-40B4-BE49-F238E27FC236}">
                <a16:creationId xmlns:a16="http://schemas.microsoft.com/office/drawing/2014/main" id="{AD98CEA1-BE8F-6388-D0AC-A77E3A20562C}"/>
              </a:ext>
            </a:extLst>
          </p:cNvPr>
          <p:cNvPicPr>
            <a:picLocks noChangeAspect="1"/>
          </p:cNvPicPr>
          <p:nvPr/>
        </p:nvPicPr>
        <p:blipFill>
          <a:blip r:embed="rId5"/>
          <a:stretch>
            <a:fillRect/>
          </a:stretch>
        </p:blipFill>
        <p:spPr>
          <a:xfrm>
            <a:off x="597496" y="8184437"/>
            <a:ext cx="1506976" cy="620520"/>
          </a:xfrm>
          <a:prstGeom prst="rect">
            <a:avLst/>
          </a:prstGeom>
        </p:spPr>
      </p:pic>
    </p:spTree>
    <p:extLst>
      <p:ext uri="{BB962C8B-B14F-4D97-AF65-F5344CB8AC3E}">
        <p14:creationId xmlns:p14="http://schemas.microsoft.com/office/powerpoint/2010/main" val="18100854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60</TotalTime>
  <Words>455</Words>
  <Application>Microsoft Macintosh PowerPoint</Application>
  <PresentationFormat>A4 Paper (210x297 mm)</PresentationFormat>
  <Paragraphs>29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DR Agu Sans Regular</vt:lpstr>
      <vt:lpstr>GrilledCheese BTN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Payne</dc:creator>
  <cp:lastModifiedBy>Joanna Mason</cp:lastModifiedBy>
  <cp:revision>9</cp:revision>
  <dcterms:created xsi:type="dcterms:W3CDTF">2023-06-30T11:07:41Z</dcterms:created>
  <dcterms:modified xsi:type="dcterms:W3CDTF">2024-02-08T11:43:27Z</dcterms:modified>
</cp:coreProperties>
</file>